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38"/>
  </p:notesMasterIdLst>
  <p:handoutMasterIdLst>
    <p:handoutMasterId r:id="rId39"/>
  </p:handoutMasterIdLst>
  <p:sldIdLst>
    <p:sldId id="447" r:id="rId2"/>
    <p:sldId id="935" r:id="rId3"/>
    <p:sldId id="936" r:id="rId4"/>
    <p:sldId id="937" r:id="rId5"/>
    <p:sldId id="939" r:id="rId6"/>
    <p:sldId id="940" r:id="rId7"/>
    <p:sldId id="942" r:id="rId8"/>
    <p:sldId id="943" r:id="rId9"/>
    <p:sldId id="944" r:id="rId10"/>
    <p:sldId id="947" r:id="rId11"/>
    <p:sldId id="949" r:id="rId12"/>
    <p:sldId id="951" r:id="rId13"/>
    <p:sldId id="950" r:id="rId14"/>
    <p:sldId id="907" r:id="rId15"/>
    <p:sldId id="952" r:id="rId16"/>
    <p:sldId id="898" r:id="rId17"/>
    <p:sldId id="899" r:id="rId18"/>
    <p:sldId id="903" r:id="rId19"/>
    <p:sldId id="953" r:id="rId20"/>
    <p:sldId id="904" r:id="rId21"/>
    <p:sldId id="905" r:id="rId22"/>
    <p:sldId id="908" r:id="rId23"/>
    <p:sldId id="958" r:id="rId24"/>
    <p:sldId id="954" r:id="rId25"/>
    <p:sldId id="910" r:id="rId26"/>
    <p:sldId id="917" r:id="rId27"/>
    <p:sldId id="955" r:id="rId28"/>
    <p:sldId id="911" r:id="rId29"/>
    <p:sldId id="912" r:id="rId30"/>
    <p:sldId id="913" r:id="rId31"/>
    <p:sldId id="914" r:id="rId32"/>
    <p:sldId id="915" r:id="rId33"/>
    <p:sldId id="916" r:id="rId34"/>
    <p:sldId id="957" r:id="rId35"/>
    <p:sldId id="887" r:id="rId36"/>
    <p:sldId id="956"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Summary" id="{A6E39A14-53EE-418C-949C-3A5EE02C6599}">
          <p14:sldIdLst>
            <p14:sldId id="447"/>
            <p14:sldId id="935"/>
            <p14:sldId id="936"/>
            <p14:sldId id="937"/>
            <p14:sldId id="939"/>
            <p14:sldId id="940"/>
            <p14:sldId id="942"/>
            <p14:sldId id="943"/>
            <p14:sldId id="944"/>
            <p14:sldId id="947"/>
            <p14:sldId id="949"/>
            <p14:sldId id="951"/>
            <p14:sldId id="950"/>
            <p14:sldId id="907"/>
            <p14:sldId id="952"/>
            <p14:sldId id="898"/>
            <p14:sldId id="899"/>
            <p14:sldId id="903"/>
            <p14:sldId id="953"/>
            <p14:sldId id="904"/>
            <p14:sldId id="905"/>
            <p14:sldId id="908"/>
            <p14:sldId id="958"/>
            <p14:sldId id="954"/>
            <p14:sldId id="910"/>
            <p14:sldId id="917"/>
            <p14:sldId id="955"/>
            <p14:sldId id="911"/>
            <p14:sldId id="912"/>
            <p14:sldId id="913"/>
            <p14:sldId id="914"/>
            <p14:sldId id="915"/>
            <p14:sldId id="916"/>
            <p14:sldId id="957"/>
            <p14:sldId id="887"/>
            <p14:sldId id="956"/>
          </p14:sldIdLst>
        </p14:section>
      </p14:sectionLst>
    </p:ext>
    <p:ext uri="{EFAFB233-063F-42B5-8137-9DF3F51BA10A}">
      <p15:sldGuideLst xmlns:p15="http://schemas.microsoft.com/office/powerpoint/2012/main">
        <p15:guide id="2" orient="horz" pos="4320" userDrawn="1">
          <p15:clr>
            <a:srgbClr val="A4A3A4"/>
          </p15:clr>
        </p15:guide>
        <p15:guide id="3" pos="7680" userDrawn="1">
          <p15:clr>
            <a:srgbClr val="A4A3A4"/>
          </p15:clr>
        </p15:guide>
        <p15:guide id="5" pos="3216" userDrawn="1">
          <p15:clr>
            <a:srgbClr val="A4A3A4"/>
          </p15:clr>
        </p15:guide>
        <p15:guide id="6" orient="horz" pos="2160" userDrawn="1">
          <p15:clr>
            <a:srgbClr val="A4A3A4"/>
          </p15:clr>
        </p15:guide>
        <p15:guide id="7" pos="3696" userDrawn="1">
          <p15:clr>
            <a:srgbClr val="A4A3A4"/>
          </p15:clr>
        </p15:guide>
        <p15:guide id="8" orient="horz" pos="576" userDrawn="1">
          <p15:clr>
            <a:srgbClr val="A4A3A4"/>
          </p15:clr>
        </p15:guide>
        <p15:guide id="9" orient="horz" pos="1056" userDrawn="1">
          <p15:clr>
            <a:srgbClr val="A4A3A4"/>
          </p15:clr>
        </p15:guide>
        <p15:guide id="10" pos="1488" userDrawn="1">
          <p15:clr>
            <a:srgbClr val="A4A3A4"/>
          </p15:clr>
        </p15:guide>
        <p15:guide id="11" orient="horz" pos="1632" userDrawn="1">
          <p15:clr>
            <a:srgbClr val="A4A3A4"/>
          </p15:clr>
        </p15:guide>
        <p15:guide id="12" orient="horz" pos="4176">
          <p15:clr>
            <a:srgbClr val="A4A3A4"/>
          </p15:clr>
        </p15:guide>
        <p15:guide id="13" orient="horz" userDrawn="1">
          <p15:clr>
            <a:srgbClr val="A4A3A4"/>
          </p15:clr>
        </p15:guide>
        <p15:guide id="14" pos="7679">
          <p15:clr>
            <a:srgbClr val="A4A3A4"/>
          </p15:clr>
        </p15:guide>
        <p15:guide id="15" pos="480">
          <p15:clr>
            <a:srgbClr val="A4A3A4"/>
          </p15:clr>
        </p15:guide>
        <p15:guide id="16" pos="4416">
          <p15:clr>
            <a:srgbClr val="A4A3A4"/>
          </p15:clr>
        </p15:guide>
        <p15:guide id="17" orient="horz" pos="148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45" autoAdjust="0"/>
    <p:restoredTop sz="96051" autoAdjust="0"/>
  </p:normalViewPr>
  <p:slideViewPr>
    <p:cSldViewPr>
      <p:cViewPr varScale="1">
        <p:scale>
          <a:sx n="60" d="100"/>
          <a:sy n="60" d="100"/>
        </p:scale>
        <p:origin x="954" y="72"/>
      </p:cViewPr>
      <p:guideLst>
        <p:guide orient="horz" pos="4320"/>
        <p:guide pos="7680"/>
        <p:guide pos="3216"/>
        <p:guide orient="horz" pos="2160"/>
        <p:guide pos="3696"/>
        <p:guide orient="horz" pos="576"/>
        <p:guide orient="horz" pos="1056"/>
        <p:guide pos="1488"/>
        <p:guide orient="horz" pos="1632"/>
        <p:guide orient="horz" pos="4176"/>
        <p:guide orient="horz"/>
        <p:guide pos="7679"/>
        <p:guide pos="480"/>
        <p:guide pos="4416"/>
        <p:guide orient="horz" pos="1488"/>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13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0890" tIns="45446" rIns="90890" bIns="45446" rtlCol="0"/>
          <a:lstStyle>
            <a:lvl1pPr algn="l">
              <a:defRPr sz="1100"/>
            </a:lvl1pPr>
          </a:lstStyle>
          <a:p>
            <a:endParaRPr lang="en-US" dirty="0"/>
          </a:p>
        </p:txBody>
      </p:sp>
      <p:sp>
        <p:nvSpPr>
          <p:cNvPr id="3" name="Date Placeholder 2"/>
          <p:cNvSpPr>
            <a:spLocks noGrp="1"/>
          </p:cNvSpPr>
          <p:nvPr>
            <p:ph type="dt" sz="quarter" idx="1"/>
          </p:nvPr>
        </p:nvSpPr>
        <p:spPr>
          <a:xfrm>
            <a:off x="3970940" y="0"/>
            <a:ext cx="3037840" cy="464820"/>
          </a:xfrm>
          <a:prstGeom prst="rect">
            <a:avLst/>
          </a:prstGeom>
        </p:spPr>
        <p:txBody>
          <a:bodyPr vert="horz" lIns="90890" tIns="45446" rIns="90890" bIns="45446" rtlCol="0"/>
          <a:lstStyle>
            <a:lvl1pPr algn="r">
              <a:defRPr sz="1100"/>
            </a:lvl1pPr>
          </a:lstStyle>
          <a:p>
            <a:fld id="{94D1E1D5-71EA-4C34-AA38-8D86417B1D0D}" type="datetimeFigureOut">
              <a:rPr lang="en-US" smtClean="0"/>
              <a:t>5/7/2017</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0890" tIns="45446" rIns="90890" bIns="45446"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0890" tIns="45446" rIns="90890" bIns="45446" rtlCol="0" anchor="b"/>
          <a:lstStyle>
            <a:lvl1pPr algn="r">
              <a:defRPr sz="1100"/>
            </a:lvl1pPr>
          </a:lstStyle>
          <a:p>
            <a:fld id="{BCD046F8-9C5C-4576-AD38-AF7BCF8408F2}" type="slidenum">
              <a:rPr lang="en-US" smtClean="0"/>
              <a:t>‹#›</a:t>
            </a:fld>
            <a:endParaRPr lang="en-US" dirty="0"/>
          </a:p>
        </p:txBody>
      </p:sp>
    </p:spTree>
    <p:extLst>
      <p:ext uri="{BB962C8B-B14F-4D97-AF65-F5344CB8AC3E}">
        <p14:creationId xmlns:p14="http://schemas.microsoft.com/office/powerpoint/2010/main" val="1305554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0890" tIns="45446" rIns="90890" bIns="45446" rtlCol="0"/>
          <a:lstStyle>
            <a:lvl1pPr algn="l">
              <a:defRPr sz="11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0890" tIns="45446" rIns="90890" bIns="45446" rtlCol="0"/>
          <a:lstStyle>
            <a:lvl1pPr algn="r">
              <a:defRPr sz="1100"/>
            </a:lvl1pPr>
          </a:lstStyle>
          <a:p>
            <a:fld id="{31ED965E-CA91-4862-8940-1EC3D8F4EAC7}" type="datetimeFigureOut">
              <a:rPr lang="en-US" smtClean="0"/>
              <a:t>5/7/2017</a:t>
            </a:fld>
            <a:endParaRPr lang="en-US" dirty="0"/>
          </a:p>
        </p:txBody>
      </p:sp>
      <p:sp>
        <p:nvSpPr>
          <p:cNvPr id="4" name="Slide Image Placeholder 3"/>
          <p:cNvSpPr>
            <a:spLocks noGrp="1" noRot="1" noChangeAspect="1"/>
          </p:cNvSpPr>
          <p:nvPr>
            <p:ph type="sldImg" idx="2"/>
          </p:nvPr>
        </p:nvSpPr>
        <p:spPr>
          <a:xfrm>
            <a:off x="407988" y="696913"/>
            <a:ext cx="6196012" cy="3486150"/>
          </a:xfrm>
          <a:prstGeom prst="rect">
            <a:avLst/>
          </a:prstGeom>
          <a:noFill/>
          <a:ln w="12700">
            <a:solidFill>
              <a:prstClr val="black"/>
            </a:solidFill>
          </a:ln>
        </p:spPr>
        <p:txBody>
          <a:bodyPr vert="horz" lIns="90890" tIns="45446" rIns="90890" bIns="45446"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0890" tIns="45446" rIns="90890" bIns="454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0890" tIns="45446" rIns="90890" bIns="45446"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0890" tIns="45446" rIns="90890" bIns="45446" rtlCol="0" anchor="b"/>
          <a:lstStyle>
            <a:lvl1pPr algn="r">
              <a:defRPr sz="1100"/>
            </a:lvl1pPr>
          </a:lstStyle>
          <a:p>
            <a:fld id="{CF29D87C-6065-49CD-AB25-869EB6EC1A76}" type="slidenum">
              <a:rPr lang="en-US" smtClean="0"/>
              <a:t>‹#›</a:t>
            </a:fld>
            <a:endParaRPr lang="en-US" dirty="0"/>
          </a:p>
        </p:txBody>
      </p:sp>
    </p:spTree>
    <p:extLst>
      <p:ext uri="{BB962C8B-B14F-4D97-AF65-F5344CB8AC3E}">
        <p14:creationId xmlns:p14="http://schemas.microsoft.com/office/powerpoint/2010/main" val="2586465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1</a:t>
            </a:fld>
            <a:endParaRPr lang="en-US" dirty="0"/>
          </a:p>
        </p:txBody>
      </p:sp>
    </p:spTree>
    <p:extLst>
      <p:ext uri="{BB962C8B-B14F-4D97-AF65-F5344CB8AC3E}">
        <p14:creationId xmlns:p14="http://schemas.microsoft.com/office/powerpoint/2010/main" val="336414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pPr lvl="2">
              <a:spcAft>
                <a:spcPts val="600"/>
              </a:spcAft>
            </a:pPr>
            <a:r>
              <a:rPr lang="en-US" dirty="0"/>
              <a:t>Identify</a:t>
            </a:r>
          </a:p>
          <a:p>
            <a:pPr lvl="3">
              <a:spcAft>
                <a:spcPts val="600"/>
              </a:spcAft>
            </a:pPr>
            <a:r>
              <a:rPr lang="en-US" dirty="0"/>
              <a:t>Strategy, Future State Visualization</a:t>
            </a:r>
          </a:p>
          <a:p>
            <a:pPr lvl="2">
              <a:spcAft>
                <a:spcPts val="600"/>
              </a:spcAft>
            </a:pPr>
            <a:r>
              <a:rPr lang="en-US" dirty="0"/>
              <a:t>Analyze</a:t>
            </a:r>
          </a:p>
          <a:p>
            <a:pPr lvl="3">
              <a:spcAft>
                <a:spcPts val="600"/>
              </a:spcAft>
            </a:pPr>
            <a:r>
              <a:rPr lang="en-US" dirty="0"/>
              <a:t>Does the data support my strategy and vision? (SWOT Analysis)</a:t>
            </a:r>
          </a:p>
          <a:p>
            <a:pPr lvl="3">
              <a:spcAft>
                <a:spcPts val="600"/>
              </a:spcAft>
            </a:pPr>
            <a:r>
              <a:rPr lang="en-US" dirty="0"/>
              <a:t>If not, adjust your strategy and vision to align</a:t>
            </a:r>
          </a:p>
          <a:p>
            <a:pPr lvl="2">
              <a:spcAft>
                <a:spcPts val="600"/>
              </a:spcAft>
            </a:pPr>
            <a:r>
              <a:rPr lang="en-US" dirty="0"/>
              <a:t>Plan</a:t>
            </a:r>
          </a:p>
          <a:p>
            <a:pPr lvl="3">
              <a:spcAft>
                <a:spcPts val="600"/>
              </a:spcAft>
            </a:pPr>
            <a:r>
              <a:rPr lang="en-US" dirty="0"/>
              <a:t>What are the specific tactical steps that you will need to take to reach my future state?</a:t>
            </a:r>
          </a:p>
          <a:p>
            <a:pPr lvl="3">
              <a:spcAft>
                <a:spcPts val="600"/>
              </a:spcAft>
            </a:pPr>
            <a:r>
              <a:rPr lang="en-US" dirty="0"/>
              <a:t>What help do you need?</a:t>
            </a:r>
          </a:p>
          <a:p>
            <a:pPr lvl="2">
              <a:spcAft>
                <a:spcPts val="600"/>
              </a:spcAft>
            </a:pPr>
            <a:r>
              <a:rPr lang="en-US" dirty="0"/>
              <a:t>Control</a:t>
            </a:r>
          </a:p>
          <a:p>
            <a:pPr lvl="3">
              <a:spcAft>
                <a:spcPts val="600"/>
              </a:spcAft>
            </a:pPr>
            <a:r>
              <a:rPr lang="en-US" dirty="0"/>
              <a:t>Is your plan meeting intermediate milestones?</a:t>
            </a:r>
          </a:p>
          <a:p>
            <a:pPr lvl="3">
              <a:spcAft>
                <a:spcPts val="600"/>
              </a:spcAft>
            </a:pPr>
            <a:r>
              <a:rPr lang="en-US" dirty="0"/>
              <a:t>If not, adjust the plan.</a:t>
            </a:r>
          </a:p>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28</a:t>
            </a:fld>
            <a:endParaRPr lang="en-US" dirty="0"/>
          </a:p>
        </p:txBody>
      </p:sp>
    </p:spTree>
    <p:extLst>
      <p:ext uri="{BB962C8B-B14F-4D97-AF65-F5344CB8AC3E}">
        <p14:creationId xmlns:p14="http://schemas.microsoft.com/office/powerpoint/2010/main" val="359032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5</a:t>
            </a:fld>
            <a:endParaRPr lang="en-US" dirty="0"/>
          </a:p>
        </p:txBody>
      </p:sp>
    </p:spTree>
    <p:extLst>
      <p:ext uri="{BB962C8B-B14F-4D97-AF65-F5344CB8AC3E}">
        <p14:creationId xmlns:p14="http://schemas.microsoft.com/office/powerpoint/2010/main" val="1260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6</a:t>
            </a:fld>
            <a:endParaRPr lang="en-US" dirty="0"/>
          </a:p>
        </p:txBody>
      </p:sp>
    </p:spTree>
    <p:extLst>
      <p:ext uri="{BB962C8B-B14F-4D97-AF65-F5344CB8AC3E}">
        <p14:creationId xmlns:p14="http://schemas.microsoft.com/office/powerpoint/2010/main" val="317501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t>
            </a:r>
            <a:r>
              <a:rPr lang="en-US" sz="1200" kern="1200" baseline="0" dirty="0">
                <a:solidFill>
                  <a:schemeClr val="tx1"/>
                </a:solidFill>
                <a:effectLst/>
                <a:latin typeface="+mn-lt"/>
                <a:ea typeface="+mn-ea"/>
                <a:cs typeface="+mn-cs"/>
              </a:rPr>
              <a:t> was counseled to bring a second man as a relief pilot, so they could take turns sleeping, and a navigator. </a:t>
            </a:r>
            <a:r>
              <a:rPr lang="en-US" sz="1200" kern="1200" dirty="0">
                <a:solidFill>
                  <a:schemeClr val="tx1"/>
                </a:solidFill>
                <a:effectLst/>
                <a:latin typeface="+mn-lt"/>
                <a:ea typeface="+mn-ea"/>
                <a:cs typeface="+mn-cs"/>
              </a:rPr>
              <a:t>Lindbergh replied, “I’ve thought about it a good deal. I believe the chances for success are better with one pilot than with two. I’d rather have extra gasoline than an extra man.”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was a fanatic on reducing</a:t>
            </a:r>
            <a:r>
              <a:rPr lang="en-US" sz="1200" kern="1200" baseline="0" dirty="0">
                <a:solidFill>
                  <a:schemeClr val="tx1"/>
                </a:solidFill>
                <a:effectLst/>
                <a:latin typeface="+mn-lt"/>
                <a:ea typeface="+mn-ea"/>
                <a:cs typeface="+mn-cs"/>
              </a:rPr>
              <a:t> weight to conserve fuel. </a:t>
            </a:r>
            <a:r>
              <a:rPr lang="en-US" sz="1200" kern="1200" dirty="0">
                <a:solidFill>
                  <a:schemeClr val="tx1"/>
                </a:solidFill>
                <a:effectLst/>
                <a:latin typeface="+mn-lt"/>
                <a:ea typeface="+mn-ea"/>
                <a:cs typeface="+mn-cs"/>
              </a:rPr>
              <a:t>When</a:t>
            </a:r>
            <a:r>
              <a:rPr lang="en-US" sz="1200" kern="1200" baseline="0" dirty="0">
                <a:solidFill>
                  <a:schemeClr val="tx1"/>
                </a:solidFill>
                <a:effectLst/>
                <a:latin typeface="+mn-lt"/>
                <a:ea typeface="+mn-ea"/>
                <a:cs typeface="+mn-cs"/>
              </a:rPr>
              <a:t> asked </a:t>
            </a:r>
            <a:r>
              <a:rPr lang="en-US" sz="1200" kern="1200" dirty="0">
                <a:solidFill>
                  <a:schemeClr val="tx1"/>
                </a:solidFill>
                <a:effectLst/>
                <a:latin typeface="+mn-lt"/>
                <a:ea typeface="+mn-ea"/>
                <a:cs typeface="+mn-cs"/>
              </a:rPr>
              <a:t>if he was going to bring along a parachute, Lindbergh replied, “No, that would cost almost 20 pounds.”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Lindbergh had asked his friends Glenn Martin and Donald Douglas about the Parker Appliance Co., and both vouched for the quality of its design and manufacturing processes. Hall, who had worked closely with Douglas at his Santa Monica plant, readily agreed with Lindbergh’s request to take a closer look at Parker’s fuel distribution system. At Hall’s request, Mahoney send a letter to Art asking him to design a fuel distribution system that could handle the 3,000 pounds of fuel that would be on board the </a:t>
            </a:r>
            <a:r>
              <a:rPr lang="en-US" sz="1200" i="1" kern="1200" dirty="0">
                <a:solidFill>
                  <a:schemeClr val="tx1"/>
                </a:solidFill>
                <a:effectLst/>
                <a:latin typeface="+mn-lt"/>
                <a:ea typeface="+mn-ea"/>
                <a:cs typeface="+mn-cs"/>
              </a:rPr>
              <a:t>Spirit of St. Louis </a:t>
            </a:r>
            <a:r>
              <a:rPr lang="en-US" sz="1200" kern="1200" dirty="0">
                <a:solidFill>
                  <a:schemeClr val="tx1"/>
                </a:solidFill>
                <a:effectLst/>
                <a:latin typeface="+mn-lt"/>
                <a:ea typeface="+mn-ea"/>
                <a:cs typeface="+mn-cs"/>
              </a:rPr>
              <a:t>when it took off for Paris.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8</a:t>
            </a:fld>
            <a:endParaRPr lang="en-US" dirty="0"/>
          </a:p>
        </p:txBody>
      </p:sp>
    </p:spTree>
    <p:extLst>
      <p:ext uri="{BB962C8B-B14F-4D97-AF65-F5344CB8AC3E}">
        <p14:creationId xmlns:p14="http://schemas.microsoft.com/office/powerpoint/2010/main" val="293485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9</a:t>
            </a:fld>
            <a:endParaRPr lang="en-US" dirty="0"/>
          </a:p>
        </p:txBody>
      </p:sp>
    </p:spTree>
    <p:extLst>
      <p:ext uri="{BB962C8B-B14F-4D97-AF65-F5344CB8AC3E}">
        <p14:creationId xmlns:p14="http://schemas.microsoft.com/office/powerpoint/2010/main" val="1581652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Aft>
                <a:spcPts val="1200"/>
              </a:spcAft>
              <a:buFont typeface="Arial" pitchFamily="34" charset="0"/>
              <a:buChar char="•"/>
            </a:pPr>
            <a:r>
              <a:rPr lang="en-US" altLang="en-US" sz="1400" kern="1200" dirty="0">
                <a:solidFill>
                  <a:schemeClr val="tx1"/>
                </a:solidFill>
                <a:latin typeface="+mn-lt"/>
                <a:ea typeface="+mn-ea"/>
                <a:cs typeface="+mn-cs"/>
              </a:rPr>
              <a:t>In the late 1960s, </a:t>
            </a:r>
            <a:r>
              <a:rPr lang="en-US" sz="1400" kern="1200" dirty="0">
                <a:solidFill>
                  <a:schemeClr val="tx1"/>
                </a:solidFill>
                <a:latin typeface="+mn-lt"/>
                <a:ea typeface="+mn-ea"/>
                <a:cs typeface="+mn-cs"/>
              </a:rPr>
              <a:t>The Marriott Hotel group wanted to built a hotel near LAX.</a:t>
            </a:r>
          </a:p>
          <a:p>
            <a:pPr marL="228600" indent="-228600">
              <a:spcAft>
                <a:spcPts val="1200"/>
              </a:spcAft>
              <a:buFont typeface="Arial" pitchFamily="34" charset="0"/>
              <a:buChar char="•"/>
            </a:pPr>
            <a:r>
              <a:rPr lang="en-US" sz="1400" kern="1200" dirty="0">
                <a:solidFill>
                  <a:schemeClr val="tx1"/>
                </a:solidFill>
                <a:latin typeface="+mn-lt"/>
                <a:ea typeface="+mn-ea"/>
                <a:cs typeface="+mn-cs"/>
              </a:rPr>
              <a:t>Parker Aerospace wanted to be able to grow and develop in an community with a low cost of living for its employees</a:t>
            </a:r>
          </a:p>
          <a:p>
            <a:pPr marL="228600" indent="-228600">
              <a:spcAft>
                <a:spcPts val="1200"/>
              </a:spcAft>
              <a:buFont typeface="Arial" pitchFamily="34" charset="0"/>
              <a:buChar char="•"/>
            </a:pPr>
            <a:r>
              <a:rPr lang="en-US" altLang="en-US" sz="1400" kern="1200" dirty="0">
                <a:solidFill>
                  <a:schemeClr val="tx1"/>
                </a:solidFill>
                <a:latin typeface="+mn-lt"/>
                <a:ea typeface="+mn-ea"/>
                <a:cs typeface="+mn-cs"/>
              </a:rPr>
              <a:t>Parker traded its LA property for a 75-acre plot owned by the Marriott Corporation in undeveloped Orange County.  As part of the trade, Marriott agreed to build a manufacturing and office complex for Parker on the site. </a:t>
            </a:r>
          </a:p>
          <a:p>
            <a:pPr marL="228600" indent="-228600">
              <a:spcAft>
                <a:spcPts val="1200"/>
              </a:spcAft>
              <a:buFont typeface="Arial" pitchFamily="34" charset="0"/>
              <a:buChar char="•"/>
            </a:pPr>
            <a:r>
              <a:rPr lang="en-US" altLang="en-US" sz="1400" kern="1200" dirty="0">
                <a:solidFill>
                  <a:schemeClr val="tx1"/>
                </a:solidFill>
                <a:latin typeface="+mn-lt"/>
                <a:ea typeface="+mn-ea"/>
                <a:cs typeface="+mn-cs"/>
              </a:rPr>
              <a:t>In 1971, Parker Aerospace moved into the 390,000-square-foot group of buildings on Jamboree Boulevard in the city of Irvine, next to the San Diego freeway, which was still under construction at the time. The company occupied 42 acres. </a:t>
            </a:r>
          </a:p>
          <a:p>
            <a:pPr marL="228600" indent="-228600">
              <a:spcAft>
                <a:spcPts val="1200"/>
              </a:spcAft>
              <a:buFont typeface="Arial" pitchFamily="34" charset="0"/>
              <a:buChar char="•"/>
            </a:pPr>
            <a:r>
              <a:rPr lang="en-US" altLang="en-US" sz="1400" kern="1200" dirty="0">
                <a:solidFill>
                  <a:schemeClr val="tx1"/>
                </a:solidFill>
                <a:latin typeface="+mn-lt"/>
                <a:ea typeface="+mn-ea"/>
                <a:cs typeface="+mn-cs"/>
              </a:rPr>
              <a:t>Marriott tore down the Century City property and built a multistory hotel to serve the growing needs of the LAX community.</a:t>
            </a:r>
          </a:p>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10</a:t>
            </a:fld>
            <a:endParaRPr lang="en-US" dirty="0"/>
          </a:p>
        </p:txBody>
      </p:sp>
    </p:spTree>
    <p:extLst>
      <p:ext uri="{BB962C8B-B14F-4D97-AF65-F5344CB8AC3E}">
        <p14:creationId xmlns:p14="http://schemas.microsoft.com/office/powerpoint/2010/main" val="87909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normAutofit/>
          </a:bodyPr>
          <a:lstStyle/>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0D39BD74-1433-4165-BB65-DFA9BAB01A42}" type="slidenum">
              <a:rPr lang="en-US" smtClean="0"/>
              <a:pPr>
                <a:defRPr/>
              </a:pPr>
              <a:t>16</a:t>
            </a:fld>
            <a:endParaRPr lang="en-US" dirty="0"/>
          </a:p>
        </p:txBody>
      </p:sp>
    </p:spTree>
    <p:extLst>
      <p:ext uri="{BB962C8B-B14F-4D97-AF65-F5344CB8AC3E}">
        <p14:creationId xmlns:p14="http://schemas.microsoft.com/office/powerpoint/2010/main" val="2235027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a:solidFill>
                <a:schemeClr val="tx1"/>
              </a:solidFill>
              <a:effectLst/>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0D39BD74-1433-4165-BB65-DFA9BAB01A42}" type="slidenum">
              <a:rPr lang="en-US" smtClean="0"/>
              <a:pPr>
                <a:defRPr/>
              </a:pPr>
              <a:t>17</a:t>
            </a:fld>
            <a:endParaRPr lang="en-US" dirty="0"/>
          </a:p>
        </p:txBody>
      </p:sp>
    </p:spTree>
    <p:extLst>
      <p:ext uri="{BB962C8B-B14F-4D97-AF65-F5344CB8AC3E}">
        <p14:creationId xmlns:p14="http://schemas.microsoft.com/office/powerpoint/2010/main" val="43219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29D87C-6065-49CD-AB25-869EB6EC1A76}" type="slidenum">
              <a:rPr lang="en-US" smtClean="0"/>
              <a:t>26</a:t>
            </a:fld>
            <a:endParaRPr lang="en-US" dirty="0"/>
          </a:p>
        </p:txBody>
      </p:sp>
    </p:spTree>
    <p:extLst>
      <p:ext uri="{BB962C8B-B14F-4D97-AF65-F5344CB8AC3E}">
        <p14:creationId xmlns:p14="http://schemas.microsoft.com/office/powerpoint/2010/main" val="2180134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266" y="499221"/>
            <a:ext cx="10515600" cy="1325563"/>
          </a:xfrm>
        </p:spPr>
        <p:txBody>
          <a:bodyPr/>
          <a:lstStyle>
            <a:lvl1pPr>
              <a:defRPr baseline="0">
                <a:solidFill>
                  <a:srgbClr val="002060"/>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550528" y="1763981"/>
            <a:ext cx="10515600" cy="42329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a:spLocks noChangeArrowheads="1"/>
          </p:cNvSpPr>
          <p:nvPr userDrawn="1"/>
        </p:nvSpPr>
        <p:spPr bwMode="auto">
          <a:xfrm>
            <a:off x="0" y="6559550"/>
            <a:ext cx="12192000" cy="304800"/>
          </a:xfrm>
          <a:prstGeom prst="rect">
            <a:avLst/>
          </a:prstGeom>
          <a:solidFill>
            <a:srgbClr val="FFB91D"/>
          </a:solidFill>
          <a:ln w="9525">
            <a:noFill/>
            <a:miter lim="800000"/>
            <a:headEnd/>
            <a:tailEnd/>
          </a:ln>
          <a:effectLst/>
        </p:spPr>
        <p:txBody>
          <a:bodyPr wrap="none" anchor="ctr"/>
          <a:lstStyle/>
          <a:p>
            <a:pPr algn="r" eaLnBrk="0" hangingPunct="0">
              <a:defRPr/>
            </a:pPr>
            <a:endParaRPr lang="en-US" b="0">
              <a:solidFill>
                <a:prstClr val="black"/>
              </a:solidFill>
              <a:effectLst>
                <a:outerShdw blurRad="38100" dist="38100" dir="2700000" algn="tl">
                  <a:srgbClr val="000000">
                    <a:alpha val="43137"/>
                  </a:srgbClr>
                </a:outerShdw>
              </a:effectLst>
              <a:latin typeface="Times" pitchFamily="18"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012" y="6136850"/>
            <a:ext cx="1091853" cy="282767"/>
          </a:xfrm>
          <a:prstGeom prst="rect">
            <a:avLst/>
          </a:prstGeom>
        </p:spPr>
      </p:pic>
    </p:spTree>
    <p:extLst>
      <p:ext uri="{BB962C8B-B14F-4D97-AF65-F5344CB8AC3E}">
        <p14:creationId xmlns:p14="http://schemas.microsoft.com/office/powerpoint/2010/main" val="2478047437"/>
      </p:ext>
    </p:extLst>
  </p:cSld>
  <p:clrMapOvr>
    <a:masterClrMapping/>
  </p:clrMapOvr>
  <p:extLst>
    <p:ext uri="{DCECCB84-F9BA-43D5-87BE-67443E8EF086}">
      <p15:sldGuideLst xmlns:p15="http://schemas.microsoft.com/office/powerpoint/2012/main">
        <p15:guide id="1" pos="408">
          <p15:clr>
            <a:srgbClr val="FBAE40"/>
          </p15:clr>
        </p15:guide>
        <p15:guide id="2" orient="horz" pos="3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6559550"/>
            <a:ext cx="12192000" cy="304800"/>
          </a:xfrm>
          <a:prstGeom prst="rect">
            <a:avLst/>
          </a:prstGeom>
          <a:solidFill>
            <a:srgbClr val="FFB91D"/>
          </a:solidFill>
          <a:ln w="9525">
            <a:noFill/>
            <a:miter lim="800000"/>
            <a:headEnd/>
            <a:tailEnd/>
          </a:ln>
          <a:effectLst/>
        </p:spPr>
        <p:txBody>
          <a:bodyPr wrap="none" anchor="ctr"/>
          <a:lstStyle/>
          <a:p>
            <a:pPr algn="r" eaLnBrk="0" hangingPunct="0">
              <a:defRPr/>
            </a:pPr>
            <a:endParaRPr lang="en-US" b="0">
              <a:solidFill>
                <a:prstClr val="black"/>
              </a:solidFill>
              <a:effectLst>
                <a:outerShdw blurRad="38100" dist="38100" dir="2700000" algn="tl">
                  <a:srgbClr val="000000">
                    <a:alpha val="43137"/>
                  </a:srgbClr>
                </a:outerShdw>
              </a:effectLst>
              <a:latin typeface="Times"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012" y="6136850"/>
            <a:ext cx="1091853" cy="282767"/>
          </a:xfrm>
          <a:prstGeom prst="rect">
            <a:avLst/>
          </a:prstGeom>
        </p:spPr>
      </p:pic>
    </p:spTree>
    <p:extLst>
      <p:ext uri="{BB962C8B-B14F-4D97-AF65-F5344CB8AC3E}">
        <p14:creationId xmlns:p14="http://schemas.microsoft.com/office/powerpoint/2010/main" val="2719529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eadlin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1200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489" y="19310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489" y="2187574"/>
            <a:ext cx="10515600" cy="39893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473058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4" r:id="rId3"/>
  </p:sldLayoutIdLst>
  <p:txStyles>
    <p:titleStyle>
      <a:lvl1pPr algn="l" defTabSz="91440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8">
          <p15:clr>
            <a:srgbClr val="F26B43"/>
          </p15:clr>
        </p15:guide>
        <p15:guide id="2" orient="horz" pos="3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2.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2.jpe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trade.gov/cs/" TargetMode="External"/><Relationship Id="rId3" Type="http://schemas.openxmlformats.org/officeDocument/2006/relationships/hyperlink" Target="http://witoc.org/" TargetMode="External"/><Relationship Id="rId7" Type="http://schemas.openxmlformats.org/officeDocument/2006/relationships/hyperlink" Target="http://grow.exim.gov/" TargetMode="External"/><Relationship Id="rId12" Type="http://schemas.openxmlformats.org/officeDocument/2006/relationships/hyperlink" Target="http://www.polb.com/" TargetMode="External"/><Relationship Id="rId2" Type="http://schemas.openxmlformats.org/officeDocument/2006/relationships/hyperlink" Target="http://orangecountycitd.com/" TargetMode="External"/><Relationship Id="rId1" Type="http://schemas.openxmlformats.org/officeDocument/2006/relationships/slideLayout" Target="../slideLayouts/slideLayout2.xml"/><Relationship Id="rId6" Type="http://schemas.openxmlformats.org/officeDocument/2006/relationships/hyperlink" Target="http://www.latradeconnect.org/" TargetMode="External"/><Relationship Id="rId11" Type="http://schemas.openxmlformats.org/officeDocument/2006/relationships/hyperlink" Target="http://www.decsocal.org/" TargetMode="External"/><Relationship Id="rId5" Type="http://schemas.openxmlformats.org/officeDocument/2006/relationships/hyperlink" Target="https://www.greaterirvinechamber.com/irvinechamber" TargetMode="External"/><Relationship Id="rId10" Type="http://schemas.openxmlformats.org/officeDocument/2006/relationships/hyperlink" Target="http://www.leadsbdc.org/" TargetMode="External"/><Relationship Id="rId4" Type="http://schemas.openxmlformats.org/officeDocument/2006/relationships/hyperlink" Target="http://www.cmtc.com/" TargetMode="External"/><Relationship Id="rId9" Type="http://schemas.openxmlformats.org/officeDocument/2006/relationships/hyperlink" Target="https://www.sba.gov/"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jpeg"/><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g"/><Relationship Id="rId7" Type="http://schemas.openxmlformats.org/officeDocument/2006/relationships/hyperlink" Target="http://www.google.com/url?sa=i&amp;rct=j&amp;q=&amp;esrc=s&amp;source=images&amp;cd=&amp;ved=0ahUKEwjEm8ah9KTTAhXq6YMKHavfDMAQjRwIBw&amp;url=http://www.carlogos.org/Car-Logos/Rolls-Royce-logo.html&amp;psig=AFQjCNGZBW6uh3QlZIyXjTYBnFkQVftSSg&amp;ust=1492292324842495" TargetMode="External"/><Relationship Id="rId2" Type="http://schemas.openxmlformats.org/officeDocument/2006/relationships/image" Target="../media/image21.wmf"/><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jp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wmf"/><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12000"/>
                    </a14:imgEffect>
                  </a14:imgLayer>
                </a14:imgProps>
              </a:ext>
            </a:extLst>
          </a:blip>
          <a:srcRect l="-41976" t="-13" r="41975" b="40"/>
          <a:stretch/>
        </p:blipFill>
        <p:spPr>
          <a:xfrm>
            <a:off x="0" y="0"/>
            <a:ext cx="12192000" cy="6858000"/>
          </a:xfrm>
          <a:prstGeom prst="rect">
            <a:avLst/>
          </a:prstGeom>
          <a:solidFill>
            <a:schemeClr val="accent2"/>
          </a:solidFill>
        </p:spPr>
      </p:pic>
      <p:sp>
        <p:nvSpPr>
          <p:cNvPr id="99330" name="Title 2"/>
          <p:cNvSpPr>
            <a:spLocks noGrp="1"/>
          </p:cNvSpPr>
          <p:nvPr>
            <p:ph type="title" idx="4294967295"/>
          </p:nvPr>
        </p:nvSpPr>
        <p:spPr>
          <a:xfrm>
            <a:off x="685800" y="914400"/>
            <a:ext cx="3848100" cy="1677988"/>
          </a:xfrm>
        </p:spPr>
        <p:txBody>
          <a:bodyPr vert="horz" lIns="91440" tIns="45720" rIns="91440" bIns="45720" rtlCol="0" anchor="ctr">
            <a:normAutofit fontScale="90000"/>
          </a:bodyPr>
          <a:lstStyle/>
          <a:p>
            <a:pPr>
              <a:lnSpc>
                <a:spcPts val="4920"/>
              </a:lnSpc>
            </a:pPr>
            <a:r>
              <a:rPr lang="en-US" sz="6700" b="1" dirty="0">
                <a:solidFill>
                  <a:schemeClr val="bg1"/>
                </a:solidFill>
                <a:latin typeface="Calibri" panose="020F0502020204030204" pitchFamily="34" charset="0"/>
                <a:cs typeface="+mj-cs"/>
              </a:rPr>
              <a:t>Chutes and Ladders: </a:t>
            </a:r>
            <a:endParaRPr lang="en-US" sz="3400" b="1" dirty="0">
              <a:solidFill>
                <a:schemeClr val="tx1"/>
              </a:solidFill>
              <a:latin typeface="+mj-lt"/>
              <a:cs typeface="+mj-cs"/>
            </a:endParaRPr>
          </a:p>
        </p:txBody>
      </p:sp>
      <p:sp>
        <p:nvSpPr>
          <p:cNvPr id="3" name="TextBox 2"/>
          <p:cNvSpPr txBox="1"/>
          <p:nvPr/>
        </p:nvSpPr>
        <p:spPr>
          <a:xfrm>
            <a:off x="711972" y="3447542"/>
            <a:ext cx="4158996" cy="1048258"/>
          </a:xfrm>
          <a:prstGeom prst="rect">
            <a:avLst/>
          </a:prstGeom>
        </p:spPr>
        <p:txBody>
          <a:bodyPr vert="horz" lIns="91440" tIns="45720" rIns="91440" bIns="45720" rtlCol="0">
            <a:normAutofit/>
          </a:bodyPr>
          <a:lstStyle/>
          <a:p>
            <a:pPr>
              <a:lnSpc>
                <a:spcPct val="90000"/>
              </a:lnSpc>
            </a:pPr>
            <a:r>
              <a:rPr lang="en-US" b="1" dirty="0">
                <a:solidFill>
                  <a:schemeClr val="bg1"/>
                </a:solidFill>
              </a:rPr>
              <a:t>Barry </a:t>
            </a:r>
            <a:r>
              <a:rPr lang="en-US" b="1" dirty="0" err="1">
                <a:solidFill>
                  <a:schemeClr val="bg1"/>
                </a:solidFill>
              </a:rPr>
              <a:t>Draskovich</a:t>
            </a:r>
            <a:r>
              <a:rPr lang="en-US" b="1" dirty="0">
                <a:solidFill>
                  <a:schemeClr val="bg1"/>
                </a:solidFill>
              </a:rPr>
              <a:t> </a:t>
            </a:r>
            <a:br>
              <a:rPr lang="en-US" b="1" dirty="0"/>
            </a:br>
            <a:r>
              <a:rPr lang="en-US" sz="1400" b="1" dirty="0"/>
              <a:t>Group Vice President </a:t>
            </a:r>
            <a:br>
              <a:rPr lang="en-US" dirty="0"/>
            </a:br>
            <a:r>
              <a:rPr lang="en-US" sz="1400" dirty="0"/>
              <a:t>Program and Contracts Management</a:t>
            </a:r>
          </a:p>
          <a:p>
            <a:pPr>
              <a:lnSpc>
                <a:spcPct val="90000"/>
              </a:lnSpc>
            </a:pPr>
            <a:r>
              <a:rPr lang="en-US" sz="1400" dirty="0"/>
              <a:t>Parker Aerospace </a:t>
            </a:r>
          </a:p>
        </p:txBody>
      </p:sp>
      <p:sp>
        <p:nvSpPr>
          <p:cNvPr id="7" name="TextBox 6"/>
          <p:cNvSpPr txBox="1"/>
          <p:nvPr/>
        </p:nvSpPr>
        <p:spPr>
          <a:xfrm>
            <a:off x="647700" y="5945188"/>
            <a:ext cx="4045722" cy="923330"/>
          </a:xfrm>
          <a:prstGeom prst="rect">
            <a:avLst/>
          </a:prstGeom>
          <a:noFill/>
        </p:spPr>
        <p:txBody>
          <a:bodyPr wrap="square" rtlCol="0">
            <a:spAutoFit/>
          </a:bodyPr>
          <a:lstStyle/>
          <a:p>
            <a:r>
              <a:rPr lang="en-US" dirty="0"/>
              <a:t>Orange County World Trade Week </a:t>
            </a:r>
            <a:r>
              <a:rPr lang="en-US" b="1" dirty="0"/>
              <a:t>Breakfast &amp; Forum 2017</a:t>
            </a:r>
          </a:p>
          <a:p>
            <a:endParaRPr lang="en-US" dirty="0"/>
          </a:p>
        </p:txBody>
      </p:sp>
      <p:cxnSp>
        <p:nvCxnSpPr>
          <p:cNvPr id="9" name="Straight Connector 8"/>
          <p:cNvCxnSpPr/>
          <p:nvPr/>
        </p:nvCxnSpPr>
        <p:spPr>
          <a:xfrm>
            <a:off x="711972" y="3352800"/>
            <a:ext cx="3848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stretch>
            <a:fillRect/>
          </a:stretch>
        </p:blipFill>
        <p:spPr>
          <a:xfrm>
            <a:off x="5102509" y="10169"/>
            <a:ext cx="7104731" cy="6864096"/>
          </a:xfrm>
          <a:prstGeom prst="rect">
            <a:avLst/>
          </a:prstGeom>
        </p:spPr>
      </p:pic>
      <p:sp>
        <p:nvSpPr>
          <p:cNvPr id="2" name="TextBox 1"/>
          <p:cNvSpPr txBox="1"/>
          <p:nvPr/>
        </p:nvSpPr>
        <p:spPr>
          <a:xfrm>
            <a:off x="726629" y="2228671"/>
            <a:ext cx="3733800" cy="1082775"/>
          </a:xfrm>
          <a:prstGeom prst="rect">
            <a:avLst/>
          </a:prstGeom>
          <a:noFill/>
        </p:spPr>
        <p:txBody>
          <a:bodyPr wrap="square" rtlCol="0">
            <a:spAutoFit/>
          </a:bodyPr>
          <a:lstStyle/>
          <a:p>
            <a:pPr>
              <a:lnSpc>
                <a:spcPts val="3820"/>
              </a:lnSpc>
            </a:pPr>
            <a:r>
              <a:rPr lang="en-US" sz="3600" b="1" dirty="0">
                <a:solidFill>
                  <a:prstClr val="black"/>
                </a:solidFill>
                <a:latin typeface="Calibri Light"/>
                <a:ea typeface="+mj-ea"/>
                <a:cs typeface="Arial" panose="020B0604020202020204" pitchFamily="34" charset="0"/>
              </a:rPr>
              <a:t>Winning in the Global Trade Game</a:t>
            </a:r>
            <a:endParaRPr lang="en-US" dirty="0"/>
          </a:p>
        </p:txBody>
      </p:sp>
    </p:spTree>
    <p:extLst>
      <p:ext uri="{BB962C8B-B14F-4D97-AF65-F5344CB8AC3E}">
        <p14:creationId xmlns:p14="http://schemas.microsoft.com/office/powerpoint/2010/main" val="18311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p>
            <a:endParaRPr lang="en-US" altLang="en-US"/>
          </a:p>
          <a:p>
            <a:endParaRPr lang="en-US" altLang="en-US"/>
          </a:p>
          <a:p>
            <a:fld id="{1558342D-5FAE-4C8C-8359-B55827DF0797}" type="slidenum">
              <a:rPr lang="en-US" altLang="en-US" smtClean="0"/>
              <a:pPr/>
              <a:t>10</a:t>
            </a:fld>
            <a:endParaRPr lang="en-US" altLang="en-US" dirty="0"/>
          </a:p>
        </p:txBody>
      </p:sp>
      <p:sp>
        <p:nvSpPr>
          <p:cNvPr id="10" name="Slide Number Placeholder 5"/>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a:p>
          <a:p>
            <a:endParaRPr lang="en-US" altLang="en-US"/>
          </a:p>
          <a:p>
            <a:fld id="{1558342D-5FAE-4C8C-8359-B55827DF0797}" type="slidenum">
              <a:rPr lang="en-US" altLang="en-US" smtClean="0"/>
              <a:pPr/>
              <a:t>10</a:t>
            </a:fld>
            <a:endParaRPr lang="en-US" altLang="en-US" dirty="0"/>
          </a:p>
        </p:txBody>
      </p:sp>
      <p:sp>
        <p:nvSpPr>
          <p:cNvPr id="11" name="Rectangle 10"/>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685800" y="1663115"/>
            <a:ext cx="3505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Parker in Southern California</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Land swap with the Marriott hotel in the ‘60s</a:t>
            </a:r>
            <a:b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14" name="TextBox 13"/>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15" name="Rectangle 14"/>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85800" y="4800601"/>
            <a:ext cx="4184227" cy="1828799"/>
          </a:xfrm>
        </p:spPr>
        <p:txBody>
          <a:bodyPr>
            <a:normAutofit/>
          </a:bodyPr>
          <a:lstStyle/>
          <a:p>
            <a:br>
              <a:rPr lang="en-US" sz="1800" dirty="0">
                <a:solidFill>
                  <a:schemeClr val="tx1"/>
                </a:solidFill>
                <a:latin typeface="Calibri" panose="020F0502020204030204" pitchFamily="34" charset="0"/>
              </a:rPr>
            </a:br>
            <a:r>
              <a:rPr lang="en-US" sz="1800" kern="1100" dirty="0">
                <a:solidFill>
                  <a:schemeClr val="tx1"/>
                </a:solidFill>
                <a:latin typeface="Calibri" panose="020F0502020204030204" pitchFamily="34" charset="0"/>
              </a:rPr>
              <a:t>390,000-square-foot group of buildings on 42 acres in undeveloped Orange County, next to the brand-new 405 freeway</a:t>
            </a:r>
            <a:br>
              <a:rPr lang="en-US" sz="1800" dirty="0"/>
            </a:br>
            <a:endParaRPr lang="en-US" sz="1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489"/>
          <a:stretch/>
        </p:blipFill>
        <p:spPr>
          <a:xfrm>
            <a:off x="5105400" y="3048000"/>
            <a:ext cx="5321300" cy="35228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0"/>
            <a:ext cx="5321300" cy="260133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4102088"/>
            <a:ext cx="3168394" cy="1095328"/>
          </a:xfrm>
          <a:prstGeom prst="rect">
            <a:avLst/>
          </a:prstGeom>
        </p:spPr>
      </p:pic>
      <p:sp>
        <p:nvSpPr>
          <p:cNvPr id="1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10</a:t>
            </a:fld>
            <a:endParaRPr lang="en-US" dirty="0">
              <a:solidFill>
                <a:schemeClr val="bg1"/>
              </a:solidFill>
            </a:endParaRPr>
          </a:p>
        </p:txBody>
      </p:sp>
      <p:sp>
        <p:nvSpPr>
          <p:cNvPr id="18" name="Content Placeholder 3"/>
          <p:cNvSpPr txBox="1">
            <a:spLocks/>
          </p:cNvSpPr>
          <p:nvPr/>
        </p:nvSpPr>
        <p:spPr>
          <a:xfrm>
            <a:off x="5346700" y="2637250"/>
            <a:ext cx="5080000" cy="53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2000" b="1" dirty="0"/>
              <a:t>Irvine </a:t>
            </a:r>
            <a:r>
              <a:rPr lang="en-US" altLang="en-US" sz="2000" dirty="0"/>
              <a:t>/ Jamboree Boulevard </a:t>
            </a:r>
            <a:endParaRPr lang="en-US" altLang="en-US" dirty="0"/>
          </a:p>
        </p:txBody>
      </p:sp>
    </p:spTree>
    <p:extLst>
      <p:ext uri="{BB962C8B-B14F-4D97-AF65-F5344CB8AC3E}">
        <p14:creationId xmlns:p14="http://schemas.microsoft.com/office/powerpoint/2010/main" val="367513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904312"/>
            <a:ext cx="10187739" cy="4648888"/>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07036680"/>
              </p:ext>
            </p:extLst>
          </p:nvPr>
        </p:nvGraphicFramePr>
        <p:xfrm>
          <a:off x="-28699" y="1905000"/>
          <a:ext cx="10259467" cy="4648200"/>
        </p:xfrm>
        <a:graphic>
          <a:graphicData uri="http://schemas.openxmlformats.org/presentationml/2006/ole">
            <mc:AlternateContent xmlns:mc="http://schemas.openxmlformats.org/markup-compatibility/2006">
              <mc:Choice xmlns:v="urn:schemas-microsoft-com:vml" Requires="v">
                <p:oleObj spid="_x0000_s1050" name="Image" r:id="rId4" imgW="13587120" imgH="6196680" progId="Photoshop.Image.18">
                  <p:embed/>
                </p:oleObj>
              </mc:Choice>
              <mc:Fallback>
                <p:oleObj name="Image" r:id="rId4" imgW="13587120" imgH="6196680" progId="Photoshop.Image.18">
                  <p:embed/>
                  <p:pic>
                    <p:nvPicPr>
                      <p:cNvPr id="0" name=""/>
                      <p:cNvPicPr/>
                      <p:nvPr/>
                    </p:nvPicPr>
                    <p:blipFill>
                      <a:blip r:embed="rId5"/>
                      <a:stretch>
                        <a:fillRect/>
                      </a:stretch>
                    </p:blipFill>
                    <p:spPr>
                      <a:xfrm>
                        <a:off x="-28699" y="1905000"/>
                        <a:ext cx="10259467" cy="4648200"/>
                      </a:xfrm>
                      <a:prstGeom prst="rect">
                        <a:avLst/>
                      </a:prstGeom>
                    </p:spPr>
                  </p:pic>
                </p:oleObj>
              </mc:Fallback>
            </mc:AlternateContent>
          </a:graphicData>
        </a:graphic>
      </p:graphicFrame>
      <p:sp>
        <p:nvSpPr>
          <p:cNvPr id="13" name="Rectangle 12"/>
          <p:cNvSpPr/>
          <p:nvPr/>
        </p:nvSpPr>
        <p:spPr>
          <a:xfrm>
            <a:off x="0" y="0"/>
            <a:ext cx="12192000" cy="1904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294967295"/>
          </p:nvPr>
        </p:nvSpPr>
        <p:spPr/>
        <p:txBody>
          <a:bodyPr/>
          <a:lstStyle/>
          <a:p>
            <a:endParaRPr lang="en-US" altLang="en-US" dirty="0"/>
          </a:p>
          <a:p>
            <a:endParaRPr lang="en-US" altLang="en-US" dirty="0"/>
          </a:p>
          <a:p>
            <a:r>
              <a:rPr lang="en-US" altLang="en-US" dirty="0"/>
              <a:t> </a:t>
            </a:r>
          </a:p>
        </p:txBody>
      </p:sp>
      <p:sp>
        <p:nvSpPr>
          <p:cNvPr id="9" name="Title 1"/>
          <p:cNvSpPr txBox="1">
            <a:spLocks/>
          </p:cNvSpPr>
          <p:nvPr/>
        </p:nvSpPr>
        <p:spPr>
          <a:xfrm>
            <a:off x="2679192" y="126651"/>
            <a:ext cx="4038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Parker in Southern California</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 </a:t>
            </a:r>
            <a:b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0" name="TextBox 9"/>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11" name="Rectangle 10"/>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15000" y="235995"/>
            <a:ext cx="6019800" cy="1538883"/>
          </a:xfrm>
          <a:prstGeom prst="rect">
            <a:avLst/>
          </a:prstGeom>
          <a:noFill/>
        </p:spPr>
        <p:txBody>
          <a:bodyPr wrap="square" rtlCol="0">
            <a:spAutoFit/>
          </a:bodyPr>
          <a:lstStyle/>
          <a:p>
            <a:pPr>
              <a:defRPr/>
            </a:pPr>
            <a:r>
              <a:rPr lang="en-US" sz="2000" dirty="0">
                <a:solidFill>
                  <a:schemeClr val="bg1"/>
                </a:solidFill>
                <a:latin typeface="Arial" panose="020B0604020202020204" pitchFamily="34" charset="0"/>
                <a:cs typeface="Arial" panose="020B0604020202020204" pitchFamily="34" charset="0"/>
              </a:rPr>
              <a:t>A new plant on Alton Parkway in 1985</a:t>
            </a:r>
          </a:p>
          <a:p>
            <a:pPr>
              <a:defRPr/>
            </a:pPr>
            <a:endParaRPr lang="en-US" sz="2000" dirty="0">
              <a:solidFill>
                <a:schemeClr val="bg1"/>
              </a:solidFill>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350,000-square-foot facility on 60 acres, headquarters for Parker’s Control Systems Division and Customer Support Operations</a:t>
            </a:r>
            <a:endParaRPr lang="en-US" dirty="0"/>
          </a:p>
        </p:txBody>
      </p:sp>
      <p:sp>
        <p:nvSpPr>
          <p:cNvPr id="12"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30901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endParaRPr lang="en-US" altLang="en-US" dirty="0"/>
          </a:p>
          <a:p>
            <a:endParaRPr lang="en-US" altLang="en-US" dirty="0"/>
          </a:p>
          <a:p>
            <a:r>
              <a:rPr lang="en-US" altLang="en-US" dirty="0"/>
              <a:t> </a:t>
            </a:r>
          </a:p>
        </p:txBody>
      </p:sp>
      <p:pic>
        <p:nvPicPr>
          <p:cNvPr id="6" name="Picture 1"/>
          <p:cNvPicPr>
            <a:picLocks noChangeAspect="1"/>
          </p:cNvPicPr>
          <p:nvPr/>
        </p:nvPicPr>
        <p:blipFill rotWithShape="1">
          <a:blip r:embed="rId2"/>
          <a:srcRect/>
          <a:stretch/>
        </p:blipFill>
        <p:spPr bwMode="auto">
          <a:xfrm>
            <a:off x="5105400" y="0"/>
            <a:ext cx="7086600" cy="2590799"/>
          </a:xfrm>
          <a:prstGeom prst="rect">
            <a:avLst/>
          </a:prstGeom>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5489058" y="2687813"/>
            <a:ext cx="6705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1400" b="1" dirty="0">
                <a:solidFill>
                  <a:prstClr val="black"/>
                </a:solidFill>
                <a:latin typeface="+mn-lt"/>
              </a:rPr>
              <a:t>Headquarters for Control Systems Division and Customer Support Operations </a:t>
            </a:r>
          </a:p>
          <a:p>
            <a:pPr eaLnBrk="1" fontAlgn="base" hangingPunct="1">
              <a:spcBef>
                <a:spcPct val="0"/>
              </a:spcBef>
              <a:spcAft>
                <a:spcPct val="0"/>
              </a:spcAft>
            </a:pPr>
            <a:r>
              <a:rPr lang="en-US" altLang="en-US" sz="1400" b="1" dirty="0">
                <a:solidFill>
                  <a:prstClr val="black"/>
                </a:solidFill>
                <a:latin typeface="+mn-lt"/>
              </a:rPr>
              <a:t>14300 Alton Parkway </a:t>
            </a:r>
            <a:r>
              <a:rPr lang="en-US" altLang="en-US" sz="1400" dirty="0">
                <a:solidFill>
                  <a:prstClr val="black"/>
                </a:solidFill>
                <a:latin typeface="+mn-lt"/>
              </a:rPr>
              <a:t>— 1,135  employees, 350,000 square feet</a:t>
            </a:r>
          </a:p>
        </p:txBody>
      </p:sp>
      <p:sp>
        <p:nvSpPr>
          <p:cNvPr id="10" name="TextBox 7"/>
          <p:cNvSpPr txBox="1">
            <a:spLocks noChangeArrowheads="1"/>
          </p:cNvSpPr>
          <p:nvPr/>
        </p:nvSpPr>
        <p:spPr bwMode="auto">
          <a:xfrm>
            <a:off x="5489058" y="3362980"/>
            <a:ext cx="5791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1400" b="1" dirty="0">
                <a:solidFill>
                  <a:prstClr val="black"/>
                </a:solidFill>
              </a:rPr>
              <a:t>Headquarters for </a:t>
            </a:r>
            <a:r>
              <a:rPr lang="en-US" altLang="en-US" sz="1400" b="1" dirty="0">
                <a:solidFill>
                  <a:prstClr val="black"/>
                </a:solidFill>
                <a:latin typeface="+mn-lt"/>
              </a:rPr>
              <a:t>Fluid Systems Division</a:t>
            </a:r>
          </a:p>
          <a:p>
            <a:pPr eaLnBrk="1" fontAlgn="base" hangingPunct="1">
              <a:spcBef>
                <a:spcPct val="0"/>
              </a:spcBef>
              <a:spcAft>
                <a:spcPct val="0"/>
              </a:spcAft>
            </a:pPr>
            <a:r>
              <a:rPr lang="en-US" altLang="en-US" sz="1400" b="1" dirty="0">
                <a:solidFill>
                  <a:prstClr val="black"/>
                </a:solidFill>
                <a:latin typeface="+mn-lt"/>
              </a:rPr>
              <a:t>16666 Von Karman Avenue </a:t>
            </a:r>
            <a:r>
              <a:rPr lang="en-US" altLang="en-US" sz="1400" dirty="0">
                <a:solidFill>
                  <a:prstClr val="black"/>
                </a:solidFill>
                <a:latin typeface="+mn-lt"/>
              </a:rPr>
              <a:t>— 570 employees, 200,000 </a:t>
            </a:r>
            <a:r>
              <a:rPr lang="en-US" altLang="en-US" sz="1400" dirty="0">
                <a:solidFill>
                  <a:prstClr val="black"/>
                </a:solidFill>
              </a:rPr>
              <a:t>square feet</a:t>
            </a:r>
            <a:endParaRPr lang="en-US" altLang="en-US" sz="1400" dirty="0">
              <a:solidFill>
                <a:prstClr val="black"/>
              </a:solidFill>
              <a:latin typeface="+mn-lt"/>
            </a:endParaRPr>
          </a:p>
        </p:txBody>
      </p:sp>
      <p:sp>
        <p:nvSpPr>
          <p:cNvPr id="11" name="Rectangle 10"/>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p:nvSpPr>
        <p:spPr>
          <a:xfrm>
            <a:off x="685800" y="1663115"/>
            <a:ext cx="43407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Parker in Southern California</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Parker in Irvine today</a:t>
            </a:r>
          </a:p>
          <a:p>
            <a:pPr marL="285750" indent="-285750">
              <a:spcBef>
                <a:spcPts val="600"/>
              </a:spcBef>
              <a:buClr>
                <a:schemeClr val="bg1"/>
              </a:buClr>
              <a:buFont typeface="Wingdings" panose="05000000000000000000" pitchFamily="2" charset="2"/>
              <a:buChar char="§"/>
            </a:pPr>
            <a:r>
              <a:rPr lang="en-US" sz="1800" b="1" dirty="0">
                <a:latin typeface="+mn-lt"/>
              </a:rPr>
              <a:t>1,700+</a:t>
            </a:r>
            <a:r>
              <a:rPr lang="en-US" sz="1800" dirty="0"/>
              <a:t> employees</a:t>
            </a:r>
          </a:p>
          <a:p>
            <a:pPr marL="285750" indent="-285750">
              <a:spcBef>
                <a:spcPts val="600"/>
              </a:spcBef>
              <a:buClr>
                <a:schemeClr val="bg1"/>
              </a:buClr>
              <a:buFont typeface="Wingdings" panose="05000000000000000000" pitchFamily="2" charset="2"/>
              <a:buChar char="§"/>
            </a:pPr>
            <a:r>
              <a:rPr lang="en-US" sz="1800" b="1" dirty="0">
                <a:latin typeface="+mn-lt"/>
              </a:rPr>
              <a:t>5</a:t>
            </a:r>
            <a:r>
              <a:rPr lang="en-US" sz="1800" b="1">
                <a:latin typeface="+mn-lt"/>
              </a:rPr>
              <a:t>50,000</a:t>
            </a:r>
            <a:r>
              <a:rPr lang="en-US" sz="1800"/>
              <a:t> </a:t>
            </a:r>
            <a:r>
              <a:rPr lang="en-US" sz="1800" dirty="0"/>
              <a:t>square feet of manufacturing and office space </a:t>
            </a:r>
          </a:p>
          <a:p>
            <a:pPr marL="285750" indent="-285750">
              <a:spcBef>
                <a:spcPts val="600"/>
              </a:spcBef>
              <a:buClr>
                <a:schemeClr val="bg1"/>
              </a:buClr>
              <a:buFont typeface="Wingdings" panose="05000000000000000000" pitchFamily="2" charset="2"/>
              <a:buChar char="§"/>
            </a:pPr>
            <a:r>
              <a:rPr lang="en-US" sz="1800" b="1" dirty="0">
                <a:latin typeface="+mn-lt"/>
              </a:rPr>
              <a:t>$675M </a:t>
            </a:r>
            <a:r>
              <a:rPr lang="en-US" sz="1800" dirty="0"/>
              <a:t>in annual sales</a:t>
            </a:r>
          </a:p>
          <a:p>
            <a:pPr marL="285750" indent="-285750">
              <a:spcBef>
                <a:spcPts val="600"/>
              </a:spcBef>
              <a:buClr>
                <a:schemeClr val="bg1"/>
              </a:buClr>
              <a:buFont typeface="Wingdings" panose="05000000000000000000" pitchFamily="2" charset="2"/>
              <a:buChar char="§"/>
            </a:pPr>
            <a:r>
              <a:rPr lang="en-US" sz="1800" b="1" dirty="0">
                <a:latin typeface="+mn-lt"/>
              </a:rPr>
              <a:t>576</a:t>
            </a:r>
            <a:r>
              <a:rPr lang="en-US" sz="1800" dirty="0"/>
              <a:t> California first-tier suppliers</a:t>
            </a:r>
          </a:p>
          <a:p>
            <a:pPr marL="285750" indent="-285750">
              <a:spcBef>
                <a:spcPts val="600"/>
              </a:spcBef>
              <a:buClr>
                <a:schemeClr val="bg1"/>
              </a:buClr>
              <a:buFont typeface="Wingdings" panose="05000000000000000000" pitchFamily="2" charset="2"/>
              <a:buChar char="§"/>
            </a:pPr>
            <a:r>
              <a:rPr lang="en-US" sz="1800" b="1" dirty="0">
                <a:latin typeface="+mn-lt"/>
              </a:rPr>
              <a:t>$406M </a:t>
            </a:r>
            <a:r>
              <a:rPr lang="en-US" sz="1800" dirty="0"/>
              <a:t>in purchases from local suppliers</a:t>
            </a:r>
          </a:p>
          <a:p>
            <a:pPr>
              <a:defRPr/>
            </a:pPr>
            <a:b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13" name="TextBox 12"/>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14" name="Rectangle 13"/>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p:nvSpPr>
        <p:spPr>
          <a:xfrm>
            <a:off x="5257800" y="2673863"/>
            <a:ext cx="228600" cy="2286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5257800" y="3460236"/>
            <a:ext cx="228600" cy="2286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106" b="15041"/>
          <a:stretch/>
        </p:blipFill>
        <p:spPr>
          <a:xfrm>
            <a:off x="5105400" y="3886200"/>
            <a:ext cx="5334000" cy="2684690"/>
          </a:xfrm>
          <a:prstGeom prst="rect">
            <a:avLst/>
          </a:prstGeom>
        </p:spPr>
      </p:pic>
      <p:sp>
        <p:nvSpPr>
          <p:cNvPr id="16"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12</a:t>
            </a:fld>
            <a:endParaRPr lang="en-US" dirty="0">
              <a:solidFill>
                <a:schemeClr val="bg1"/>
              </a:solidFill>
            </a:endParaRPr>
          </a:p>
        </p:txBody>
      </p:sp>
    </p:spTree>
    <p:extLst>
      <p:ext uri="{BB962C8B-B14F-4D97-AF65-F5344CB8AC3E}">
        <p14:creationId xmlns:p14="http://schemas.microsoft.com/office/powerpoint/2010/main" val="113168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1"/>
            <a:ext cx="7086600" cy="6553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3000" y="1600200"/>
            <a:ext cx="7391400" cy="113091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609600" y="1828800"/>
            <a:ext cx="3877392" cy="2548349"/>
          </a:xfrm>
          <a:prstGeom prst="rect">
            <a:avLst/>
          </a:prstGeom>
        </p:spPr>
      </p:pic>
      <p:sp>
        <p:nvSpPr>
          <p:cNvPr id="10" name="Content Placeholder 1"/>
          <p:cNvSpPr txBox="1">
            <a:spLocks/>
          </p:cNvSpPr>
          <p:nvPr/>
        </p:nvSpPr>
        <p:spPr>
          <a:xfrm>
            <a:off x="5334000" y="1000125"/>
            <a:ext cx="6781800" cy="486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b="1" dirty="0"/>
              <a:t>Parker Hannifin: </a:t>
            </a:r>
            <a:r>
              <a:rPr lang="en-US" dirty="0"/>
              <a:t>a global importer - exporter</a:t>
            </a:r>
          </a:p>
          <a:p>
            <a:pPr marL="0" indent="0">
              <a:spcAft>
                <a:spcPts val="1800"/>
              </a:spcAft>
              <a:buFont typeface="Arial" panose="020B0604020202020204" pitchFamily="34" charset="0"/>
              <a:buNone/>
            </a:pPr>
            <a:r>
              <a:rPr lang="en-US" b="1" dirty="0">
                <a:solidFill>
                  <a:srgbClr val="FFFFFF"/>
                </a:solidFill>
              </a:rPr>
              <a:t>Chutes and ladders: </a:t>
            </a:r>
            <a:r>
              <a:rPr lang="en-US" dirty="0">
                <a:solidFill>
                  <a:srgbClr val="FFFFFF"/>
                </a:solidFill>
              </a:rPr>
              <a:t>the risks and opportunities of global trade</a:t>
            </a:r>
          </a:p>
          <a:p>
            <a:pPr marL="0" indent="0">
              <a:spcAft>
                <a:spcPts val="1800"/>
              </a:spcAft>
              <a:buFont typeface="Arial" panose="020B0604020202020204" pitchFamily="34" charset="0"/>
              <a:buNone/>
            </a:pPr>
            <a:r>
              <a:rPr lang="en-US" b="1" dirty="0"/>
              <a:t>The current global trade environment</a:t>
            </a:r>
          </a:p>
          <a:p>
            <a:pPr marL="0" indent="0">
              <a:spcAft>
                <a:spcPts val="1800"/>
              </a:spcAft>
              <a:buFont typeface="Arial" panose="020B0604020202020204" pitchFamily="34" charset="0"/>
              <a:buNone/>
            </a:pPr>
            <a:r>
              <a:rPr lang="en-US" b="1" dirty="0"/>
              <a:t>Why get into this tricky game?</a:t>
            </a:r>
          </a:p>
          <a:p>
            <a:pPr marL="0" indent="0">
              <a:spcAft>
                <a:spcPts val="1800"/>
              </a:spcAft>
              <a:buFont typeface="Arial" panose="020B0604020202020204" pitchFamily="34" charset="0"/>
              <a:buNone/>
            </a:pPr>
            <a:r>
              <a:rPr lang="en-US" b="1" dirty="0"/>
              <a:t>Lessons learned</a:t>
            </a:r>
          </a:p>
          <a:p>
            <a:pPr marL="0" indent="0">
              <a:spcAft>
                <a:spcPts val="1800"/>
              </a:spcAft>
              <a:buFont typeface="Arial" panose="020B0604020202020204" pitchFamily="34" charset="0"/>
              <a:buNone/>
            </a:pPr>
            <a:r>
              <a:rPr lang="en-US" b="1" dirty="0"/>
              <a:t>Tools for success</a:t>
            </a:r>
          </a:p>
        </p:txBody>
      </p:sp>
      <p:sp>
        <p:nvSpPr>
          <p:cNvPr id="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13</a:t>
            </a:fld>
            <a:endParaRPr lang="en-US" dirty="0"/>
          </a:p>
        </p:txBody>
      </p:sp>
    </p:spTree>
    <p:extLst>
      <p:ext uri="{BB962C8B-B14F-4D97-AF65-F5344CB8AC3E}">
        <p14:creationId xmlns:p14="http://schemas.microsoft.com/office/powerpoint/2010/main" val="124834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6639050" y="4419600"/>
            <a:ext cx="5334000" cy="1600200"/>
          </a:xfrm>
        </p:spPr>
        <p:txBody>
          <a:bodyPr>
            <a:normAutofit/>
          </a:bodyPr>
          <a:lstStyle/>
          <a:p>
            <a:pPr marL="0" indent="0">
              <a:buNone/>
            </a:pPr>
            <a:r>
              <a:rPr lang="en-US" sz="2000" b="1" dirty="0"/>
              <a:t>LADDERS</a:t>
            </a:r>
            <a:r>
              <a:rPr lang="en-US" sz="2000" dirty="0">
                <a:latin typeface="+mj-lt"/>
              </a:rPr>
              <a:t> - Opportunities for you to succeed</a:t>
            </a:r>
          </a:p>
          <a:p>
            <a:pPr marL="0" indent="0">
              <a:buNone/>
            </a:pPr>
            <a:endParaRPr lang="en-US" sz="2000" b="1" dirty="0"/>
          </a:p>
          <a:p>
            <a:pPr marL="0" indent="0">
              <a:buNone/>
            </a:pPr>
            <a:r>
              <a:rPr lang="en-US" sz="2000" b="1" dirty="0"/>
              <a:t>CHUTES</a:t>
            </a:r>
            <a:r>
              <a:rPr lang="en-US" sz="2000" dirty="0">
                <a:latin typeface="+mj-lt"/>
              </a:rPr>
              <a:t> - Risks that may set you back</a:t>
            </a:r>
          </a:p>
        </p:txBody>
      </p:sp>
      <p:sp>
        <p:nvSpPr>
          <p:cNvPr id="4" name="Slide Number Placeholder 3"/>
          <p:cNvSpPr>
            <a:spLocks noGrp="1"/>
          </p:cNvSpPr>
          <p:nvPr>
            <p:ph type="sldNum" sz="quarter" idx="4294967295"/>
          </p:nvPr>
        </p:nvSpPr>
        <p:spPr/>
        <p:txBody>
          <a:bodyPr/>
          <a:lstStyle/>
          <a:p>
            <a:pPr>
              <a:defRPr/>
            </a:pPr>
            <a:fld id="{3E69B5A5-54F4-4C9F-AA5E-6302C44C0AD5}" type="slidenum">
              <a:rPr lang="en-US" smtClean="0"/>
              <a:pPr>
                <a:defRPr/>
              </a:pPr>
              <a:t>14</a:t>
            </a:fld>
            <a:endParaRPr lang="en-US" dirty="0"/>
          </a:p>
        </p:txBody>
      </p:sp>
      <p:sp>
        <p:nvSpPr>
          <p:cNvPr id="8" name="Slide Number Placeholder 4"/>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en-US"/>
          </a:p>
          <a:p>
            <a:endParaRPr lang="en-US" altLang="en-US"/>
          </a:p>
          <a:p>
            <a:r>
              <a:rPr lang="en-US" altLang="en-US"/>
              <a:t> </a:t>
            </a:r>
            <a:endParaRPr lang="en-US" altLang="en-US" dirty="0"/>
          </a:p>
        </p:txBody>
      </p:sp>
      <p:sp>
        <p:nvSpPr>
          <p:cNvPr id="9" name="Rectangle 8"/>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685800" y="1663115"/>
            <a:ext cx="3505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Chutes and ladders: a game of both skill and luck</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“Snakes and Ladders” played since the 19</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century in</a:t>
            </a:r>
          </a:p>
          <a:p>
            <a:pPr>
              <a:defRPr/>
            </a:pPr>
            <a:r>
              <a:rPr lang="en-US" sz="2400" dirty="0">
                <a:solidFill>
                  <a:schemeClr val="bg1"/>
                </a:solidFill>
                <a:latin typeface="Arial" panose="020B0604020202020204" pitchFamily="34" charset="0"/>
                <a:cs typeface="Arial" panose="020B0604020202020204" pitchFamily="34" charset="0"/>
              </a:rPr>
              <a:t>India and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England</a:t>
            </a:r>
            <a:b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11" name="TextBox 10"/>
          <p:cNvSpPr txBox="1"/>
          <p:nvPr/>
        </p:nvSpPr>
        <p:spPr>
          <a:xfrm>
            <a:off x="381000" y="235995"/>
            <a:ext cx="1905000" cy="338554"/>
          </a:xfrm>
          <a:prstGeom prst="rect">
            <a:avLst/>
          </a:prstGeom>
          <a:noFill/>
        </p:spPr>
        <p:txBody>
          <a:bodyPr wrap="square" rtlCol="0">
            <a:spAutoFit/>
          </a:bodyPr>
          <a:lstStyle/>
          <a:p>
            <a:r>
              <a:rPr lang="en-US" sz="1600" b="1" dirty="0"/>
              <a:t>CHUTES &amp; LADDERS</a:t>
            </a:r>
          </a:p>
        </p:txBody>
      </p:sp>
      <p:sp>
        <p:nvSpPr>
          <p:cNvPr id="12" name="Rectangle 11"/>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
            <a:ext cx="7086599" cy="381000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378" y="4419600"/>
            <a:ext cx="2876822" cy="1788130"/>
          </a:xfrm>
          <a:prstGeom prst="rect">
            <a:avLst/>
          </a:prstGeom>
        </p:spPr>
      </p:pic>
      <p:sp>
        <p:nvSpPr>
          <p:cNvPr id="13"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14</a:t>
            </a:fld>
            <a:endParaRPr lang="en-US" dirty="0">
              <a:solidFill>
                <a:schemeClr val="bg1"/>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209" y="5024104"/>
            <a:ext cx="795303" cy="99569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993344"/>
            <a:ext cx="823312" cy="1030761"/>
          </a:xfrm>
          <a:prstGeom prst="rect">
            <a:avLst/>
          </a:prstGeom>
        </p:spPr>
      </p:pic>
    </p:spTree>
    <p:extLst>
      <p:ext uri="{BB962C8B-B14F-4D97-AF65-F5344CB8AC3E}">
        <p14:creationId xmlns:p14="http://schemas.microsoft.com/office/powerpoint/2010/main" val="345065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1"/>
            <a:ext cx="7086600" cy="6553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3000" y="2743200"/>
            <a:ext cx="7391400" cy="6858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609600" y="1828800"/>
            <a:ext cx="3877392" cy="2548349"/>
          </a:xfrm>
          <a:prstGeom prst="rect">
            <a:avLst/>
          </a:prstGeom>
        </p:spPr>
      </p:pic>
      <p:sp>
        <p:nvSpPr>
          <p:cNvPr id="10" name="Content Placeholder 1"/>
          <p:cNvSpPr txBox="1">
            <a:spLocks/>
          </p:cNvSpPr>
          <p:nvPr/>
        </p:nvSpPr>
        <p:spPr>
          <a:xfrm>
            <a:off x="5334000" y="1000125"/>
            <a:ext cx="6781800" cy="486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b="1" dirty="0"/>
              <a:t>Parker Hannifin: </a:t>
            </a:r>
            <a:r>
              <a:rPr lang="en-US" dirty="0"/>
              <a:t>a global importer - exporter</a:t>
            </a:r>
          </a:p>
          <a:p>
            <a:pPr marL="0" indent="0">
              <a:spcAft>
                <a:spcPts val="1800"/>
              </a:spcAft>
              <a:buFont typeface="Arial" panose="020B0604020202020204" pitchFamily="34" charset="0"/>
              <a:buNone/>
            </a:pPr>
            <a:r>
              <a:rPr lang="en-US" b="1" dirty="0"/>
              <a:t>Chutes and ladders: </a:t>
            </a:r>
            <a:r>
              <a:rPr lang="en-US" dirty="0"/>
              <a:t>the risks and opportunities of global trade</a:t>
            </a:r>
          </a:p>
          <a:p>
            <a:pPr marL="0" indent="0">
              <a:spcAft>
                <a:spcPts val="1800"/>
              </a:spcAft>
              <a:buFont typeface="Arial" panose="020B0604020202020204" pitchFamily="34" charset="0"/>
              <a:buNone/>
            </a:pPr>
            <a:r>
              <a:rPr lang="en-US" b="1" dirty="0">
                <a:solidFill>
                  <a:srgbClr val="FFFFFF"/>
                </a:solidFill>
              </a:rPr>
              <a:t>The current global trade environment</a:t>
            </a:r>
          </a:p>
          <a:p>
            <a:pPr marL="0" indent="0">
              <a:spcAft>
                <a:spcPts val="1800"/>
              </a:spcAft>
              <a:buFont typeface="Arial" panose="020B0604020202020204" pitchFamily="34" charset="0"/>
              <a:buNone/>
            </a:pPr>
            <a:r>
              <a:rPr lang="en-US" b="1" dirty="0"/>
              <a:t>Why get into this tricky game?</a:t>
            </a:r>
          </a:p>
          <a:p>
            <a:pPr marL="0" indent="0">
              <a:spcAft>
                <a:spcPts val="1800"/>
              </a:spcAft>
              <a:buFont typeface="Arial" panose="020B0604020202020204" pitchFamily="34" charset="0"/>
              <a:buNone/>
            </a:pPr>
            <a:r>
              <a:rPr lang="en-US" b="1" dirty="0"/>
              <a:t>Lessons learned</a:t>
            </a:r>
          </a:p>
          <a:p>
            <a:pPr marL="0" indent="0">
              <a:spcAft>
                <a:spcPts val="1800"/>
              </a:spcAft>
              <a:buFont typeface="Arial" panose="020B0604020202020204" pitchFamily="34" charset="0"/>
              <a:buNone/>
            </a:pPr>
            <a:r>
              <a:rPr lang="en-US" b="1" dirty="0"/>
              <a:t>Tools for success</a:t>
            </a:r>
          </a:p>
        </p:txBody>
      </p:sp>
      <p:sp>
        <p:nvSpPr>
          <p:cNvPr id="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15</a:t>
            </a:fld>
            <a:endParaRPr lang="en-US" dirty="0"/>
          </a:p>
        </p:txBody>
      </p:sp>
    </p:spTree>
    <p:extLst>
      <p:ext uri="{BB962C8B-B14F-4D97-AF65-F5344CB8AC3E}">
        <p14:creationId xmlns:p14="http://schemas.microsoft.com/office/powerpoint/2010/main" val="409012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685800" y="1663115"/>
            <a:ext cx="3505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Free and fair trade</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What we might expect</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10" name="TextBox 9"/>
          <p:cNvSpPr txBox="1"/>
          <p:nvPr/>
        </p:nvSpPr>
        <p:spPr>
          <a:xfrm>
            <a:off x="381000" y="235995"/>
            <a:ext cx="2895600" cy="338554"/>
          </a:xfrm>
          <a:prstGeom prst="rect">
            <a:avLst/>
          </a:prstGeom>
          <a:noFill/>
        </p:spPr>
        <p:txBody>
          <a:bodyPr wrap="square" rtlCol="0">
            <a:spAutoFit/>
          </a:bodyPr>
          <a:lstStyle/>
          <a:p>
            <a:r>
              <a:rPr lang="en-US" sz="1600" b="1" dirty="0"/>
              <a:t>GLOBAL TRADE ENVIRONMENT</a:t>
            </a:r>
          </a:p>
        </p:txBody>
      </p:sp>
      <p:pic>
        <p:nvPicPr>
          <p:cNvPr id="3" name="Picture 2" descr="Hand_GettyImages-631183874_cr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505200"/>
            <a:ext cx="3149600" cy="1574800"/>
          </a:xfrm>
          <a:prstGeom prst="rect">
            <a:avLst/>
          </a:prstGeom>
        </p:spPr>
      </p:pic>
      <p:sp>
        <p:nvSpPr>
          <p:cNvPr id="8" name="Rectangle 7"/>
          <p:cNvSpPr/>
          <p:nvPr/>
        </p:nvSpPr>
        <p:spPr>
          <a:xfrm>
            <a:off x="-76200" y="228601"/>
            <a:ext cx="32766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5943600" y="541021"/>
            <a:ext cx="4495800" cy="5808544"/>
          </a:xfrm>
          <a:prstGeom prst="rect">
            <a:avLst/>
          </a:prstGeom>
        </p:spPr>
      </p:pic>
      <p:sp>
        <p:nvSpPr>
          <p:cNvPr id="12" name="Text Placeholder 5"/>
          <p:cNvSpPr txBox="1">
            <a:spLocks/>
          </p:cNvSpPr>
          <p:nvPr/>
        </p:nvSpPr>
        <p:spPr bwMode="auto">
          <a:xfrm>
            <a:off x="5486400" y="1371600"/>
            <a:ext cx="6477000" cy="438142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03225">
              <a:buClr>
                <a:srgbClr val="FF6600"/>
              </a:buClr>
              <a:buFont typeface="Wingdings" panose="05000000000000000000" pitchFamily="2" charset="2"/>
              <a:buChar char="§"/>
            </a:pPr>
            <a:r>
              <a:rPr lang="en-GB" sz="2000" b="1" kern="0" dirty="0"/>
              <a:t>Defending our national sovereignty over trade policy: </a:t>
            </a:r>
            <a:r>
              <a:rPr lang="en-GB" sz="2000" kern="0" dirty="0"/>
              <a:t>WTO Dispute Settlement Understanding vs. U.S. law or practice</a:t>
            </a:r>
          </a:p>
          <a:p>
            <a:pPr marL="403225">
              <a:buClr>
                <a:srgbClr val="FF6600"/>
              </a:buClr>
              <a:buFont typeface="Wingdings" panose="05000000000000000000" pitchFamily="2" charset="2"/>
              <a:buChar char="§"/>
            </a:pPr>
            <a:endParaRPr lang="en-GB" sz="2000" kern="0" dirty="0"/>
          </a:p>
          <a:p>
            <a:pPr marL="403225">
              <a:buClr>
                <a:srgbClr val="FF6600"/>
              </a:buClr>
              <a:buFont typeface="Wingdings" panose="05000000000000000000" pitchFamily="2" charset="2"/>
              <a:buChar char="§"/>
            </a:pPr>
            <a:r>
              <a:rPr lang="en-GB" sz="2000" b="1" kern="0" dirty="0"/>
              <a:t>Strictly enforcing U.S. trade laws: “</a:t>
            </a:r>
            <a:r>
              <a:rPr lang="en-GB" sz="2000" kern="0" dirty="0"/>
              <a:t>dumping” and our ability to impose relief </a:t>
            </a:r>
          </a:p>
          <a:p>
            <a:pPr marL="60325" indent="0">
              <a:buClr>
                <a:srgbClr val="FF6600"/>
              </a:buClr>
              <a:buNone/>
            </a:pPr>
            <a:endParaRPr lang="en-GB" sz="2000" kern="0" dirty="0"/>
          </a:p>
          <a:p>
            <a:pPr marL="403225">
              <a:buClr>
                <a:srgbClr val="FF6600"/>
              </a:buClr>
              <a:buFont typeface="Wingdings" panose="05000000000000000000" pitchFamily="2" charset="2"/>
              <a:buChar char="§"/>
            </a:pPr>
            <a:r>
              <a:rPr lang="en-GB" sz="2000" b="1" kern="0" dirty="0"/>
              <a:t>Using leverage to open foreign markets: </a:t>
            </a:r>
            <a:r>
              <a:rPr lang="en-GB" sz="2000" kern="0" dirty="0"/>
              <a:t>free-market principles vs. foreign protectionist policies</a:t>
            </a:r>
          </a:p>
          <a:p>
            <a:pPr marL="60325" indent="0">
              <a:buClr>
                <a:srgbClr val="FF6600"/>
              </a:buClr>
              <a:buNone/>
            </a:pPr>
            <a:endParaRPr lang="en-GB" sz="2000" kern="0" dirty="0"/>
          </a:p>
          <a:p>
            <a:pPr marL="403225">
              <a:buClr>
                <a:srgbClr val="FF6600"/>
              </a:buClr>
              <a:buFont typeface="Wingdings" panose="05000000000000000000" pitchFamily="2" charset="2"/>
              <a:buChar char="§"/>
            </a:pPr>
            <a:r>
              <a:rPr lang="en-GB" sz="2000" b="1" kern="0" dirty="0"/>
              <a:t>Negotiating new and better trade deals: </a:t>
            </a:r>
            <a:r>
              <a:rPr lang="en-GB" sz="2000" kern="0" dirty="0"/>
              <a:t>bi-lateral vs. multi-lateral; NAFTA, TPP, etc.?</a:t>
            </a:r>
            <a:endParaRPr lang="en-GB" sz="2000" kern="0" dirty="0">
              <a:latin typeface="Airal"/>
            </a:endParaRPr>
          </a:p>
          <a:p>
            <a:pPr marL="403225">
              <a:buFont typeface="+mj-lt"/>
              <a:buAutoNum type="arabicPeriod"/>
            </a:pPr>
            <a:endParaRPr lang="en-GB" sz="1800" kern="0" dirty="0">
              <a:latin typeface="Airal"/>
            </a:endParaRPr>
          </a:p>
          <a:p>
            <a:pPr marL="457200" indent="0">
              <a:buNone/>
            </a:pPr>
            <a:endParaRPr lang="en-GB" sz="1800" b="1" kern="0" dirty="0">
              <a:latin typeface="Airal"/>
              <a:ea typeface="ＭＳ Ｐゴシック"/>
              <a:cs typeface="Arial" charset="0"/>
            </a:endParaRPr>
          </a:p>
        </p:txBody>
      </p:sp>
      <p:sp>
        <p:nvSpPr>
          <p:cNvPr id="13"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16</a:t>
            </a:fld>
            <a:endParaRPr lang="en-US" dirty="0">
              <a:solidFill>
                <a:schemeClr val="bg1"/>
              </a:solidFill>
            </a:endParaRPr>
          </a:p>
        </p:txBody>
      </p:sp>
    </p:spTree>
    <p:extLst>
      <p:ext uri="{BB962C8B-B14F-4D97-AF65-F5344CB8AC3E}">
        <p14:creationId xmlns:p14="http://schemas.microsoft.com/office/powerpoint/2010/main" val="40254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685800" y="1663115"/>
            <a:ext cx="3810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Tax</a:t>
            </a:r>
            <a:r>
              <a:rPr kumimoji="0" lang="en-US" sz="4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reform and when it might happen</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381000" y="235995"/>
            <a:ext cx="2895600" cy="338554"/>
          </a:xfrm>
          <a:prstGeom prst="rect">
            <a:avLst/>
          </a:prstGeom>
          <a:noFill/>
        </p:spPr>
        <p:txBody>
          <a:bodyPr wrap="square" rtlCol="0">
            <a:spAutoFit/>
          </a:bodyPr>
          <a:lstStyle/>
          <a:p>
            <a:r>
              <a:rPr lang="en-US" sz="1600" b="1" dirty="0"/>
              <a:t>GLOBAL TRADE ENVIRONMENT</a:t>
            </a:r>
          </a:p>
        </p:txBody>
      </p:sp>
      <p:pic>
        <p:nvPicPr>
          <p:cNvPr id="9" name="Picture 8" descr="Dollar_GettyImages-172309654_cr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581400"/>
            <a:ext cx="3141133" cy="1570567"/>
          </a:xfrm>
          <a:prstGeom prst="rect">
            <a:avLst/>
          </a:prstGeom>
        </p:spPr>
      </p:pic>
      <p:sp>
        <p:nvSpPr>
          <p:cNvPr id="13" name="Rectangle 12"/>
          <p:cNvSpPr/>
          <p:nvPr/>
        </p:nvSpPr>
        <p:spPr>
          <a:xfrm>
            <a:off x="-76200" y="228601"/>
            <a:ext cx="32766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p:cNvSpPr txBox="1">
            <a:spLocks/>
          </p:cNvSpPr>
          <p:nvPr/>
        </p:nvSpPr>
        <p:spPr bwMode="auto">
          <a:xfrm>
            <a:off x="5478379" y="1063236"/>
            <a:ext cx="6324600" cy="41549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03225">
              <a:lnSpc>
                <a:spcPct val="90000"/>
              </a:lnSpc>
              <a:buClr>
                <a:srgbClr val="FF6600"/>
              </a:buClr>
              <a:buFont typeface="Wingdings" panose="05000000000000000000" pitchFamily="2" charset="2"/>
              <a:buChar char="§"/>
            </a:pPr>
            <a:r>
              <a:rPr lang="en-US" sz="2200" b="1" kern="0" dirty="0"/>
              <a:t>A major focus of the Trump administration</a:t>
            </a:r>
          </a:p>
          <a:p>
            <a:pPr marL="860425" lvl="1" indent="-342900">
              <a:lnSpc>
                <a:spcPct val="90000"/>
              </a:lnSpc>
              <a:buClr>
                <a:schemeClr val="accent2"/>
              </a:buClr>
              <a:buSzPct val="63000"/>
              <a:buFont typeface="Wingdings" panose="05000000000000000000" pitchFamily="2" charset="2"/>
              <a:buChar char="q"/>
            </a:pPr>
            <a:r>
              <a:rPr lang="en-US" sz="2200" kern="0" dirty="0"/>
              <a:t>Net reduction in overall corporate taxes</a:t>
            </a:r>
          </a:p>
          <a:p>
            <a:pPr marL="860425" lvl="1" indent="-342900">
              <a:lnSpc>
                <a:spcPct val="90000"/>
              </a:lnSpc>
              <a:buClr>
                <a:schemeClr val="accent2"/>
              </a:buClr>
              <a:buSzPct val="63000"/>
              <a:buFont typeface="Wingdings" panose="05000000000000000000" pitchFamily="2" charset="2"/>
              <a:buChar char="q"/>
            </a:pPr>
            <a:r>
              <a:rPr lang="en-US" sz="2200" kern="0" dirty="0"/>
              <a:t>Pay-for might be tax loophole modification, border adjustment</a:t>
            </a:r>
          </a:p>
          <a:p>
            <a:pPr marL="1374775" lvl="2" indent="-400050">
              <a:lnSpc>
                <a:spcPct val="90000"/>
              </a:lnSpc>
              <a:buClr>
                <a:schemeClr val="accent2"/>
              </a:buClr>
              <a:buSzPct val="70000"/>
              <a:buFont typeface="Wingdings" panose="05000000000000000000" pitchFamily="2" charset="2"/>
              <a:buChar char="v"/>
            </a:pPr>
            <a:r>
              <a:rPr lang="en-US" sz="2200" kern="0" dirty="0"/>
              <a:t>Importers may pay more taxes</a:t>
            </a:r>
          </a:p>
          <a:p>
            <a:pPr marL="1374775" lvl="2" indent="-400050">
              <a:lnSpc>
                <a:spcPct val="90000"/>
              </a:lnSpc>
              <a:buClr>
                <a:schemeClr val="accent2"/>
              </a:buClr>
              <a:buSzPct val="70000"/>
              <a:buFont typeface="Wingdings" panose="05000000000000000000" pitchFamily="2" charset="2"/>
              <a:buChar char="v"/>
            </a:pPr>
            <a:r>
              <a:rPr lang="en-US" sz="2200" kern="0" dirty="0"/>
              <a:t>Exporters may pay less</a:t>
            </a:r>
          </a:p>
          <a:p>
            <a:pPr marL="347663">
              <a:lnSpc>
                <a:spcPct val="90000"/>
              </a:lnSpc>
              <a:buFont typeface="Wingdings" panose="05000000000000000000" pitchFamily="2" charset="2"/>
              <a:buChar char="§"/>
            </a:pPr>
            <a:endParaRPr lang="en-US" sz="2200" kern="0" dirty="0">
              <a:solidFill>
                <a:srgbClr val="FF0000"/>
              </a:solidFill>
            </a:endParaRPr>
          </a:p>
          <a:p>
            <a:pPr marL="404813" indent="-400050">
              <a:lnSpc>
                <a:spcPct val="90000"/>
              </a:lnSpc>
              <a:buClr>
                <a:srgbClr val="FF6600"/>
              </a:buClr>
              <a:buFont typeface="Wingdings" panose="05000000000000000000" pitchFamily="2" charset="2"/>
              <a:buChar char="§"/>
            </a:pPr>
            <a:r>
              <a:rPr lang="en-US" sz="2200" b="1" kern="0" dirty="0"/>
              <a:t>What’s next? </a:t>
            </a:r>
            <a:endParaRPr lang="en-US" sz="1800" kern="0" dirty="0"/>
          </a:p>
          <a:p>
            <a:pPr marL="860425" lvl="1" indent="-342900">
              <a:lnSpc>
                <a:spcPct val="90000"/>
              </a:lnSpc>
              <a:buClr>
                <a:schemeClr val="accent2"/>
              </a:buClr>
              <a:buSzPct val="63000"/>
              <a:buFont typeface="Wingdings" panose="05000000000000000000" pitchFamily="2" charset="2"/>
              <a:buChar char="q"/>
            </a:pPr>
            <a:r>
              <a:rPr lang="en-US" sz="2200" kern="0" dirty="0"/>
              <a:t>Is legislation on the horizon?</a:t>
            </a:r>
          </a:p>
          <a:p>
            <a:pPr marL="860425" lvl="1" indent="-342900">
              <a:lnSpc>
                <a:spcPct val="90000"/>
              </a:lnSpc>
              <a:buClr>
                <a:schemeClr val="accent2"/>
              </a:buClr>
              <a:buSzPct val="63000"/>
              <a:buFont typeface="Wingdings" panose="05000000000000000000" pitchFamily="2" charset="2"/>
              <a:buChar char="q"/>
            </a:pPr>
            <a:r>
              <a:rPr lang="en-US" sz="2200" kern="0" dirty="0"/>
              <a:t>What will it look like?</a:t>
            </a:r>
          </a:p>
          <a:p>
            <a:pPr marL="404813" indent="-400050">
              <a:lnSpc>
                <a:spcPct val="90000"/>
              </a:lnSpc>
              <a:buClr>
                <a:srgbClr val="FF6600"/>
              </a:buClr>
              <a:buFont typeface="Wingdings" panose="05000000000000000000" pitchFamily="2" charset="2"/>
              <a:buChar char="§"/>
            </a:pPr>
            <a:endParaRPr lang="en-US" sz="2200" kern="0" dirty="0"/>
          </a:p>
          <a:p>
            <a:pPr marL="404813" indent="-400050">
              <a:lnSpc>
                <a:spcPct val="90000"/>
              </a:lnSpc>
              <a:buClr>
                <a:srgbClr val="FF6600"/>
              </a:buClr>
              <a:buFont typeface="Wingdings" panose="05000000000000000000" pitchFamily="2" charset="2"/>
              <a:buChar char="§"/>
            </a:pPr>
            <a:r>
              <a:rPr lang="en-US" sz="2200" b="1" kern="0" dirty="0"/>
              <a:t>Repatriation of stranded earnings </a:t>
            </a:r>
            <a:br>
              <a:rPr lang="en-US" sz="2200" b="1" kern="0" dirty="0"/>
            </a:br>
            <a:endParaRPr lang="en-US" sz="2200" b="1" kern="0" dirty="0"/>
          </a:p>
        </p:txBody>
      </p:sp>
      <p:sp>
        <p:nvSpPr>
          <p:cNvPr id="14"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17</a:t>
            </a:fld>
            <a:endParaRPr lang="en-US" dirty="0">
              <a:solidFill>
                <a:schemeClr val="bg1"/>
              </a:solidFill>
            </a:endParaRPr>
          </a:p>
        </p:txBody>
      </p:sp>
    </p:spTree>
    <p:extLst>
      <p:ext uri="{BB962C8B-B14F-4D97-AF65-F5344CB8AC3E}">
        <p14:creationId xmlns:p14="http://schemas.microsoft.com/office/powerpoint/2010/main" val="48679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410200" y="4495800"/>
            <a:ext cx="6705600" cy="1418309"/>
          </a:xfrm>
        </p:spPr>
        <p:txBody>
          <a:bodyPr/>
          <a:lstStyle/>
          <a:p>
            <a:pPr>
              <a:buClr>
                <a:schemeClr val="accent2"/>
              </a:buClr>
              <a:buFont typeface="Wingdings" panose="05000000000000000000" pitchFamily="2" charset="2"/>
              <a:buChar char="§"/>
            </a:pPr>
            <a:r>
              <a:rPr lang="en-US" dirty="0"/>
              <a:t>Provides both threats and opportunities</a:t>
            </a:r>
          </a:p>
          <a:p>
            <a:pPr>
              <a:buClr>
                <a:schemeClr val="accent2"/>
              </a:buClr>
              <a:buFont typeface="Wingdings" panose="05000000000000000000" pitchFamily="2" charset="2"/>
              <a:buChar char="§"/>
            </a:pPr>
            <a:r>
              <a:rPr lang="en-US" dirty="0"/>
              <a:t>Buckle up for an exciting ride . . . </a:t>
            </a:r>
          </a:p>
        </p:txBody>
      </p:sp>
      <p:sp>
        <p:nvSpPr>
          <p:cNvPr id="4" name="Slide Number Placeholder 3"/>
          <p:cNvSpPr>
            <a:spLocks noGrp="1"/>
          </p:cNvSpPr>
          <p:nvPr>
            <p:ph type="sldNum" sz="quarter" idx="4294967295"/>
          </p:nvPr>
        </p:nvSpPr>
        <p:spPr/>
        <p:txBody>
          <a:bodyPr/>
          <a:lstStyle/>
          <a:p>
            <a:pPr>
              <a:defRPr/>
            </a:pPr>
            <a:fld id="{3E69B5A5-54F4-4C9F-AA5E-6302C44C0AD5}" type="slidenum">
              <a:rPr lang="en-US" smtClean="0"/>
              <a:pPr>
                <a:defRPr/>
              </a:pPr>
              <a:t>18</a:t>
            </a:fld>
            <a:endParaRPr lang="en-US" dirty="0"/>
          </a:p>
        </p:txBody>
      </p:sp>
      <p:sp>
        <p:nvSpPr>
          <p:cNvPr id="6" name="Rectangle 5"/>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85800" y="1663115"/>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Who can predict which way this is going?</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This game is unpredictable</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8" name="TextBox 7"/>
          <p:cNvSpPr txBox="1"/>
          <p:nvPr/>
        </p:nvSpPr>
        <p:spPr>
          <a:xfrm>
            <a:off x="381000" y="235995"/>
            <a:ext cx="2895600" cy="338554"/>
          </a:xfrm>
          <a:prstGeom prst="rect">
            <a:avLst/>
          </a:prstGeom>
          <a:noFill/>
        </p:spPr>
        <p:txBody>
          <a:bodyPr wrap="square" rtlCol="0">
            <a:spAutoFit/>
          </a:bodyPr>
          <a:lstStyle/>
          <a:p>
            <a:r>
              <a:rPr lang="en-US" sz="1600" b="1" dirty="0"/>
              <a:t>GLOBAL TRADE ENVIRONMENT</a:t>
            </a:r>
          </a:p>
        </p:txBody>
      </p:sp>
      <p:sp>
        <p:nvSpPr>
          <p:cNvPr id="9" name="Rectangle 8"/>
          <p:cNvSpPr/>
          <p:nvPr/>
        </p:nvSpPr>
        <p:spPr>
          <a:xfrm>
            <a:off x="-76200" y="228601"/>
            <a:ext cx="32766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
            <a:ext cx="7086599" cy="4249191"/>
          </a:xfrm>
          <a:prstGeom prst="rect">
            <a:avLst/>
          </a:prstGeom>
        </p:spPr>
      </p:pic>
      <p:sp>
        <p:nvSpPr>
          <p:cNvPr id="10"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18</a:t>
            </a:fld>
            <a:endParaRPr lang="en-US" dirty="0">
              <a:solidFill>
                <a:schemeClr val="bg1"/>
              </a:solidFill>
            </a:endParaRPr>
          </a:p>
        </p:txBody>
      </p:sp>
    </p:spTree>
    <p:extLst>
      <p:ext uri="{BB962C8B-B14F-4D97-AF65-F5344CB8AC3E}">
        <p14:creationId xmlns:p14="http://schemas.microsoft.com/office/powerpoint/2010/main" val="70834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27431"/>
            <a:ext cx="7086600" cy="6580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3000" y="3505200"/>
            <a:ext cx="7391400" cy="79405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609600" y="1828800"/>
            <a:ext cx="3877392" cy="2548349"/>
          </a:xfrm>
          <a:prstGeom prst="rect">
            <a:avLst/>
          </a:prstGeom>
        </p:spPr>
      </p:pic>
      <p:sp>
        <p:nvSpPr>
          <p:cNvPr id="10" name="Content Placeholder 1"/>
          <p:cNvSpPr txBox="1">
            <a:spLocks/>
          </p:cNvSpPr>
          <p:nvPr/>
        </p:nvSpPr>
        <p:spPr>
          <a:xfrm>
            <a:off x="5334000" y="1000125"/>
            <a:ext cx="6781800" cy="486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b="1" dirty="0"/>
              <a:t>Parker Hannifin: </a:t>
            </a:r>
            <a:r>
              <a:rPr lang="en-US" dirty="0"/>
              <a:t>a global importer - exporter</a:t>
            </a:r>
          </a:p>
          <a:p>
            <a:pPr marL="0" indent="0">
              <a:spcAft>
                <a:spcPts val="1800"/>
              </a:spcAft>
              <a:buFont typeface="Arial" panose="020B0604020202020204" pitchFamily="34" charset="0"/>
              <a:buNone/>
            </a:pPr>
            <a:r>
              <a:rPr lang="en-US" b="1" dirty="0"/>
              <a:t>Chutes and ladders: </a:t>
            </a:r>
            <a:r>
              <a:rPr lang="en-US" dirty="0"/>
              <a:t>the risks and opportunities of global trade</a:t>
            </a:r>
          </a:p>
          <a:p>
            <a:pPr marL="0" indent="0">
              <a:spcAft>
                <a:spcPts val="1800"/>
              </a:spcAft>
              <a:buFont typeface="Arial" panose="020B0604020202020204" pitchFamily="34" charset="0"/>
              <a:buNone/>
            </a:pPr>
            <a:r>
              <a:rPr lang="en-US" b="1" dirty="0"/>
              <a:t>The current global trade environment</a:t>
            </a:r>
          </a:p>
          <a:p>
            <a:pPr marL="0" indent="0">
              <a:spcAft>
                <a:spcPts val="1800"/>
              </a:spcAft>
              <a:buFont typeface="Arial" panose="020B0604020202020204" pitchFamily="34" charset="0"/>
              <a:buNone/>
            </a:pPr>
            <a:r>
              <a:rPr lang="en-US" b="1" dirty="0">
                <a:solidFill>
                  <a:srgbClr val="FFFFFF"/>
                </a:solidFill>
              </a:rPr>
              <a:t>Why get into this tricky game?</a:t>
            </a:r>
          </a:p>
          <a:p>
            <a:pPr marL="0" indent="0">
              <a:spcAft>
                <a:spcPts val="1800"/>
              </a:spcAft>
              <a:buFont typeface="Arial" panose="020B0604020202020204" pitchFamily="34" charset="0"/>
              <a:buNone/>
            </a:pPr>
            <a:r>
              <a:rPr lang="en-US" b="1" dirty="0"/>
              <a:t>Lessons learned</a:t>
            </a:r>
          </a:p>
          <a:p>
            <a:pPr marL="0" indent="0">
              <a:spcAft>
                <a:spcPts val="1800"/>
              </a:spcAft>
              <a:buFont typeface="Arial" panose="020B0604020202020204" pitchFamily="34" charset="0"/>
              <a:buNone/>
            </a:pPr>
            <a:r>
              <a:rPr lang="en-US" b="1" dirty="0"/>
              <a:t>Tools for success</a:t>
            </a:r>
          </a:p>
        </p:txBody>
      </p:sp>
      <p:sp>
        <p:nvSpPr>
          <p:cNvPr id="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19</a:t>
            </a:fld>
            <a:endParaRPr lang="en-US" dirty="0"/>
          </a:p>
        </p:txBody>
      </p:sp>
    </p:spTree>
    <p:extLst>
      <p:ext uri="{BB962C8B-B14F-4D97-AF65-F5344CB8AC3E}">
        <p14:creationId xmlns:p14="http://schemas.microsoft.com/office/powerpoint/2010/main" val="222635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5400" y="0"/>
            <a:ext cx="7086600" cy="65653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4294967295"/>
          </p:nvPr>
        </p:nvSpPr>
        <p:spPr>
          <a:xfrm>
            <a:off x="5334000" y="914401"/>
            <a:ext cx="6781800" cy="4867275"/>
          </a:xfrm>
        </p:spPr>
        <p:txBody>
          <a:bodyPr>
            <a:noAutofit/>
          </a:bodyPr>
          <a:lstStyle/>
          <a:p>
            <a:pPr marL="0" indent="0">
              <a:spcAft>
                <a:spcPts val="1800"/>
              </a:spcAft>
              <a:buNone/>
            </a:pPr>
            <a:r>
              <a:rPr lang="en-US" b="1" dirty="0"/>
              <a:t>Parker Hannifin: </a:t>
            </a:r>
            <a:r>
              <a:rPr lang="en-US" dirty="0"/>
              <a:t>a global importer - exporter</a:t>
            </a:r>
          </a:p>
          <a:p>
            <a:pPr marL="0" indent="0">
              <a:spcAft>
                <a:spcPts val="1800"/>
              </a:spcAft>
              <a:buNone/>
            </a:pPr>
            <a:r>
              <a:rPr lang="en-US" b="1" dirty="0"/>
              <a:t>Chutes and ladders: </a:t>
            </a:r>
            <a:r>
              <a:rPr lang="en-US" dirty="0"/>
              <a:t>the risks and opportunities of global trade</a:t>
            </a:r>
          </a:p>
          <a:p>
            <a:pPr marL="0" indent="0">
              <a:spcAft>
                <a:spcPts val="1800"/>
              </a:spcAft>
              <a:buNone/>
            </a:pPr>
            <a:r>
              <a:rPr lang="en-US" b="1" dirty="0"/>
              <a:t>The current global trade environment</a:t>
            </a:r>
          </a:p>
          <a:p>
            <a:pPr marL="0" indent="0">
              <a:spcAft>
                <a:spcPts val="1800"/>
              </a:spcAft>
              <a:buNone/>
            </a:pPr>
            <a:r>
              <a:rPr lang="en-US" b="1" dirty="0"/>
              <a:t>Why get into this tricky game?</a:t>
            </a:r>
          </a:p>
          <a:p>
            <a:pPr marL="0" indent="0">
              <a:spcAft>
                <a:spcPts val="1800"/>
              </a:spcAft>
              <a:buNone/>
            </a:pPr>
            <a:r>
              <a:rPr lang="en-US" b="1" dirty="0"/>
              <a:t>Lessons learned</a:t>
            </a:r>
          </a:p>
          <a:p>
            <a:pPr marL="0" indent="0">
              <a:spcAft>
                <a:spcPts val="1800"/>
              </a:spcAft>
              <a:buNone/>
            </a:pPr>
            <a:r>
              <a:rPr lang="en-US" b="1" dirty="0"/>
              <a:t>Tools for success</a:t>
            </a:r>
          </a:p>
        </p:txBody>
      </p:sp>
      <p:sp>
        <p:nvSpPr>
          <p:cNvPr id="4" name="Slide Number Placeholder 3"/>
          <p:cNvSpPr>
            <a:spLocks noGrp="1"/>
          </p:cNvSpPr>
          <p:nvPr>
            <p:ph type="sldNum" sz="quarter" idx="4294967295"/>
          </p:nvPr>
        </p:nvSpPr>
        <p:spPr>
          <a:xfrm>
            <a:off x="0" y="6627814"/>
            <a:ext cx="609600" cy="198437"/>
          </a:xfrm>
        </p:spPr>
        <p:txBody>
          <a:bodyPr/>
          <a:lstStyle/>
          <a:p>
            <a:pPr>
              <a:defRPr/>
            </a:pPr>
            <a:r>
              <a:rPr lang="en-US" sz="900" dirty="0"/>
              <a:t> </a:t>
            </a:r>
          </a:p>
        </p:txBody>
      </p:sp>
      <p:sp>
        <p:nvSpPr>
          <p:cNvPr id="7" name="Title 2"/>
          <p:cNvSpPr txBox="1">
            <a:spLocks/>
          </p:cNvSpPr>
          <p:nvPr/>
        </p:nvSpPr>
        <p:spPr>
          <a:xfrm>
            <a:off x="990600" y="2819400"/>
            <a:ext cx="3505200" cy="54927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a:lstStyle>
          <a:p>
            <a:r>
              <a:rPr lang="en-US" sz="24000" b="1" dirty="0">
                <a:solidFill>
                  <a:schemeClr val="accent2"/>
                </a:solidFill>
                <a:latin typeface="+mn-lt"/>
              </a:rPr>
              <a:t>Agenda: </a:t>
            </a:r>
            <a:br>
              <a:rPr lang="en-US" dirty="0">
                <a:latin typeface="+mn-lt"/>
              </a:rPr>
            </a:br>
            <a:r>
              <a:rPr lang="en-US" sz="16000" dirty="0">
                <a:solidFill>
                  <a:schemeClr val="tx1"/>
                </a:solidFill>
                <a:latin typeface="+mn-lt"/>
              </a:rPr>
              <a:t>an overview </a:t>
            </a:r>
            <a:br>
              <a:rPr lang="en-US" sz="16000" dirty="0">
                <a:solidFill>
                  <a:schemeClr val="tx1"/>
                </a:solidFill>
                <a:latin typeface="+mn-lt"/>
              </a:rPr>
            </a:br>
            <a:r>
              <a:rPr lang="en-US" sz="16000" dirty="0">
                <a:solidFill>
                  <a:schemeClr val="tx1"/>
                </a:solidFill>
                <a:latin typeface="+mn-lt"/>
              </a:rPr>
              <a:t>of the game</a:t>
            </a:r>
          </a:p>
        </p:txBody>
      </p:sp>
      <p:sp>
        <p:nvSpPr>
          <p:cNvPr id="6"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2</a:t>
            </a:fld>
            <a:endParaRPr lang="en-US" dirty="0"/>
          </a:p>
        </p:txBody>
      </p:sp>
    </p:spTree>
    <p:extLst>
      <p:ext uri="{BB962C8B-B14F-4D97-AF65-F5344CB8AC3E}">
        <p14:creationId xmlns:p14="http://schemas.microsoft.com/office/powerpoint/2010/main" val="251190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410200" y="1663115"/>
            <a:ext cx="6477000" cy="4453523"/>
          </a:xfrm>
        </p:spPr>
        <p:txBody>
          <a:bodyPr/>
          <a:lstStyle/>
          <a:p>
            <a:pPr>
              <a:buClr>
                <a:schemeClr val="accent2"/>
              </a:buClr>
              <a:buFont typeface="Wingdings" panose="05000000000000000000" pitchFamily="2" charset="2"/>
              <a:buChar char="§"/>
            </a:pPr>
            <a:r>
              <a:rPr lang="en-US" dirty="0"/>
              <a:t>Increased sales/profits?</a:t>
            </a:r>
          </a:p>
          <a:p>
            <a:pPr>
              <a:buClr>
                <a:schemeClr val="accent2"/>
              </a:buClr>
              <a:buFont typeface="Wingdings" panose="05000000000000000000" pitchFamily="2" charset="2"/>
              <a:buChar char="§"/>
            </a:pPr>
            <a:r>
              <a:rPr lang="en-US" dirty="0"/>
              <a:t>Tax advantages?</a:t>
            </a:r>
          </a:p>
          <a:p>
            <a:pPr>
              <a:buClr>
                <a:schemeClr val="accent2"/>
              </a:buClr>
              <a:buFont typeface="Wingdings" panose="05000000000000000000" pitchFamily="2" charset="2"/>
              <a:buChar char="§"/>
            </a:pPr>
            <a:r>
              <a:rPr lang="en-US" dirty="0"/>
              <a:t>The excitement and sophistication of being in the global market?</a:t>
            </a:r>
          </a:p>
          <a:p>
            <a:pPr>
              <a:buClr>
                <a:schemeClr val="accent2"/>
              </a:buClr>
              <a:buFont typeface="Wingdings" panose="05000000000000000000" pitchFamily="2" charset="2"/>
              <a:buChar char="§"/>
            </a:pPr>
            <a:r>
              <a:rPr lang="en-US" dirty="0"/>
              <a:t>The opportunity to travel internationally and write it off?</a:t>
            </a:r>
          </a:p>
          <a:p>
            <a:pPr>
              <a:buClr>
                <a:schemeClr val="accent2"/>
              </a:buClr>
              <a:buFont typeface="Wingdings" panose="05000000000000000000" pitchFamily="2" charset="2"/>
              <a:buChar char="§"/>
            </a:pPr>
            <a:r>
              <a:rPr lang="en-US" dirty="0"/>
              <a:t>Limited growth opportunities in the US?</a:t>
            </a:r>
          </a:p>
        </p:txBody>
      </p:sp>
      <p:sp>
        <p:nvSpPr>
          <p:cNvPr id="4" name="Slide Number Placeholder 3"/>
          <p:cNvSpPr>
            <a:spLocks noGrp="1"/>
          </p:cNvSpPr>
          <p:nvPr>
            <p:ph type="sldNum" sz="quarter" idx="4294967295"/>
          </p:nvPr>
        </p:nvSpPr>
        <p:spPr/>
        <p:txBody>
          <a:bodyPr/>
          <a:lstStyle/>
          <a:p>
            <a:pPr>
              <a:defRPr/>
            </a:pPr>
            <a:fld id="{3E69B5A5-54F4-4C9F-AA5E-6302C44C0AD5}" type="slidenum">
              <a:rPr lang="en-US" smtClean="0"/>
              <a:pPr>
                <a:defRPr/>
              </a:pPr>
              <a:t>20</a:t>
            </a:fld>
            <a:endParaRPr lang="en-US" dirty="0"/>
          </a:p>
        </p:txBody>
      </p:sp>
      <p:sp>
        <p:nvSpPr>
          <p:cNvPr id="6"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20</a:t>
            </a:fld>
            <a:endParaRPr lang="en-US" dirty="0"/>
          </a:p>
        </p:txBody>
      </p:sp>
      <p:sp>
        <p:nvSpPr>
          <p:cNvPr id="7" name="Rectangle 6"/>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62000" y="1663115"/>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What is your motivation?</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Understand your motivation.</a:t>
            </a:r>
          </a:p>
          <a:p>
            <a:pPr>
              <a:defRPr/>
            </a:pPr>
            <a:r>
              <a:rPr lang="en-US" sz="2400" dirty="0">
                <a:solidFill>
                  <a:schemeClr val="bg1"/>
                </a:solidFill>
                <a:latin typeface="Arial" panose="020B0604020202020204" pitchFamily="34" charset="0"/>
                <a:cs typeface="Arial" panose="020B0604020202020204" pitchFamily="34" charset="0"/>
              </a:rPr>
              <a:t>Is it rational or emotional?</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9" name="TextBox 8"/>
          <p:cNvSpPr txBox="1"/>
          <p:nvPr/>
        </p:nvSpPr>
        <p:spPr>
          <a:xfrm>
            <a:off x="381000" y="235995"/>
            <a:ext cx="3352800" cy="338554"/>
          </a:xfrm>
          <a:prstGeom prst="rect">
            <a:avLst/>
          </a:prstGeom>
          <a:noFill/>
        </p:spPr>
        <p:txBody>
          <a:bodyPr wrap="square" rtlCol="0">
            <a:spAutoFit/>
          </a:bodyPr>
          <a:lstStyle/>
          <a:p>
            <a:r>
              <a:rPr lang="en-US" sz="1600" b="1" dirty="0"/>
              <a:t>WHY GET INTO THIS TRICKY GAME?</a:t>
            </a:r>
          </a:p>
        </p:txBody>
      </p:sp>
      <p:sp>
        <p:nvSpPr>
          <p:cNvPr id="10" name="Rectangle 9"/>
          <p:cNvSpPr/>
          <p:nvPr/>
        </p:nvSpPr>
        <p:spPr>
          <a:xfrm>
            <a:off x="-76200" y="228601"/>
            <a:ext cx="36576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20</a:t>
            </a:fld>
            <a:endParaRPr lang="en-US" dirty="0">
              <a:solidFill>
                <a:schemeClr val="bg1"/>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7938" y="4662677"/>
            <a:ext cx="1209524" cy="1514286"/>
          </a:xfrm>
          <a:prstGeom prst="rect">
            <a:avLst/>
          </a:prstGeom>
        </p:spPr>
      </p:pic>
    </p:spTree>
    <p:extLst>
      <p:ext uri="{BB962C8B-B14F-4D97-AF65-F5344CB8AC3E}">
        <p14:creationId xmlns:p14="http://schemas.microsoft.com/office/powerpoint/2010/main" val="365572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486400" y="1663115"/>
            <a:ext cx="6477000" cy="3899485"/>
          </a:xfrm>
        </p:spPr>
        <p:txBody>
          <a:bodyPr>
            <a:normAutofit/>
          </a:bodyPr>
          <a:lstStyle/>
          <a:p>
            <a:pPr marL="0" indent="0">
              <a:buNone/>
            </a:pPr>
            <a:r>
              <a:rPr lang="en-US" b="1" dirty="0"/>
              <a:t>Understand your market</a:t>
            </a:r>
          </a:p>
          <a:p>
            <a:pPr marL="0" lvl="1">
              <a:spcBef>
                <a:spcPts val="1800"/>
              </a:spcBef>
              <a:buClr>
                <a:schemeClr val="accent2"/>
              </a:buClr>
              <a:buFont typeface="Wingdings" panose="05000000000000000000" pitchFamily="2" charset="2"/>
              <a:buChar char="§"/>
            </a:pPr>
            <a:r>
              <a:rPr lang="en-US" dirty="0"/>
              <a:t>Is there a need for your product? Be honest.</a:t>
            </a:r>
          </a:p>
          <a:p>
            <a:pPr marL="0" lvl="1">
              <a:spcBef>
                <a:spcPts val="1800"/>
              </a:spcBef>
              <a:buClr>
                <a:schemeClr val="accent2"/>
              </a:buClr>
              <a:buFont typeface="Wingdings" panose="05000000000000000000" pitchFamily="2" charset="2"/>
              <a:buChar char="§"/>
            </a:pPr>
            <a:r>
              <a:rPr lang="en-US" dirty="0"/>
              <a:t>Is there competition? Who and how strong?</a:t>
            </a:r>
          </a:p>
          <a:p>
            <a:pPr marL="0" lvl="1">
              <a:spcBef>
                <a:spcPts val="1800"/>
              </a:spcBef>
              <a:buClr>
                <a:schemeClr val="accent2"/>
              </a:buClr>
              <a:buFont typeface="Wingdings" panose="05000000000000000000" pitchFamily="2" charset="2"/>
              <a:buChar char="§"/>
            </a:pPr>
            <a:r>
              <a:rPr lang="en-US" dirty="0"/>
              <a:t>Are there US/foreign regulatory limits that </a:t>
            </a:r>
            <a:br>
              <a:rPr lang="en-US" dirty="0"/>
            </a:br>
            <a:r>
              <a:rPr lang="en-US" dirty="0"/>
              <a:t>   need to be considered?</a:t>
            </a:r>
          </a:p>
          <a:p>
            <a:pPr marL="0" lvl="1">
              <a:spcBef>
                <a:spcPts val="1800"/>
              </a:spcBef>
              <a:buClr>
                <a:schemeClr val="accent2"/>
              </a:buClr>
              <a:buFont typeface="Wingdings" panose="05000000000000000000" pitchFamily="2" charset="2"/>
              <a:buChar char="§"/>
            </a:pPr>
            <a:r>
              <a:rPr lang="en-US" dirty="0"/>
              <a:t>Do you know the foreign environment?</a:t>
            </a:r>
          </a:p>
        </p:txBody>
      </p:sp>
      <p:sp>
        <p:nvSpPr>
          <p:cNvPr id="4" name="Slide Number Placeholder 3"/>
          <p:cNvSpPr>
            <a:spLocks noGrp="1"/>
          </p:cNvSpPr>
          <p:nvPr>
            <p:ph type="sldNum" sz="quarter" idx="4294967295"/>
          </p:nvPr>
        </p:nvSpPr>
        <p:spPr/>
        <p:txBody>
          <a:bodyPr/>
          <a:lstStyle/>
          <a:p>
            <a:pPr>
              <a:defRPr/>
            </a:pPr>
            <a:fld id="{3E69B5A5-54F4-4C9F-AA5E-6302C44C0AD5}" type="slidenum">
              <a:rPr lang="en-US" smtClean="0"/>
              <a:pPr>
                <a:defRPr/>
              </a:pPr>
              <a:t>21</a:t>
            </a:fld>
            <a:endParaRPr lang="en-US" dirty="0"/>
          </a:p>
        </p:txBody>
      </p:sp>
      <p:sp>
        <p:nvSpPr>
          <p:cNvPr id="6"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21</a:t>
            </a:fld>
            <a:endParaRPr lang="en-US" dirty="0"/>
          </a:p>
        </p:txBody>
      </p:sp>
      <p:sp>
        <p:nvSpPr>
          <p:cNvPr id="7" name="Rectangle 6"/>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62000" y="1663115"/>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What will you sell and who will</a:t>
            </a:r>
            <a:r>
              <a:rPr kumimoji="0" lang="en-US" sz="4000" b="1" i="0" u="none" strike="noStrike" kern="1200" cap="none" spc="0" normalizeH="0" noProof="0" dirty="0">
                <a:ln>
                  <a:noFill/>
                </a:ln>
                <a:effectLst/>
                <a:uLnTx/>
                <a:uFillTx/>
                <a:latin typeface="Arial" panose="020B0604020202020204" pitchFamily="34" charset="0"/>
                <a:ea typeface="+mj-ea"/>
                <a:cs typeface="Arial" panose="020B0604020202020204" pitchFamily="34" charset="0"/>
              </a:rPr>
              <a:t> you sell to</a:t>
            </a: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endParaRPr lang="en-US" sz="1200" dirty="0">
              <a:solidFill>
                <a:schemeClr val="bg1"/>
              </a:solidFill>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Understand your customers</a:t>
            </a:r>
          </a:p>
          <a:p>
            <a:pPr>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and their customs</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381000" y="235995"/>
            <a:ext cx="3352800" cy="338554"/>
          </a:xfrm>
          <a:prstGeom prst="rect">
            <a:avLst/>
          </a:prstGeom>
          <a:noFill/>
        </p:spPr>
        <p:txBody>
          <a:bodyPr wrap="square" rtlCol="0">
            <a:spAutoFit/>
          </a:bodyPr>
          <a:lstStyle/>
          <a:p>
            <a:r>
              <a:rPr lang="en-US" sz="1600" b="1" dirty="0"/>
              <a:t>WHY GET INTO THIS TRICKY GAME?</a:t>
            </a:r>
          </a:p>
        </p:txBody>
      </p:sp>
      <p:sp>
        <p:nvSpPr>
          <p:cNvPr id="10" name="Rectangle 9"/>
          <p:cNvSpPr/>
          <p:nvPr/>
        </p:nvSpPr>
        <p:spPr>
          <a:xfrm>
            <a:off x="-76200" y="228601"/>
            <a:ext cx="36576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21</a:t>
            </a:fld>
            <a:endParaRPr lang="en-US" dirty="0">
              <a:solidFill>
                <a:schemeClr val="bg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638" y="4805457"/>
            <a:ext cx="1209524" cy="151428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728" y="4805457"/>
            <a:ext cx="1209524" cy="1514286"/>
          </a:xfrm>
          <a:prstGeom prst="rect">
            <a:avLst/>
          </a:prstGeom>
        </p:spPr>
      </p:pic>
    </p:spTree>
    <p:extLst>
      <p:ext uri="{BB962C8B-B14F-4D97-AF65-F5344CB8AC3E}">
        <p14:creationId xmlns:p14="http://schemas.microsoft.com/office/powerpoint/2010/main" val="18430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endParaRPr lang="en-US" dirty="0"/>
          </a:p>
        </p:txBody>
      </p:sp>
      <p:sp>
        <p:nvSpPr>
          <p:cNvPr id="6"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22</a:t>
            </a:fld>
            <a:endParaRPr lang="en-US" dirty="0"/>
          </a:p>
        </p:txBody>
      </p:sp>
      <p:sp>
        <p:nvSpPr>
          <p:cNvPr id="7" name="Rectangle 6"/>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762000" y="1663115"/>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GM exports of the Chevy Nova</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endParaRPr lang="en-US" sz="1400" dirty="0">
              <a:solidFill>
                <a:schemeClr val="bg1"/>
              </a:solidFill>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Understand your customers</a:t>
            </a:r>
          </a:p>
          <a:p>
            <a:pPr>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and their customs</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9" name="TextBox 8"/>
          <p:cNvSpPr txBox="1"/>
          <p:nvPr/>
        </p:nvSpPr>
        <p:spPr>
          <a:xfrm>
            <a:off x="381000" y="235995"/>
            <a:ext cx="3352800" cy="338554"/>
          </a:xfrm>
          <a:prstGeom prst="rect">
            <a:avLst/>
          </a:prstGeom>
          <a:noFill/>
        </p:spPr>
        <p:txBody>
          <a:bodyPr wrap="square" rtlCol="0">
            <a:spAutoFit/>
          </a:bodyPr>
          <a:lstStyle/>
          <a:p>
            <a:r>
              <a:rPr lang="en-US" sz="1600" b="1" dirty="0"/>
              <a:t>WHY GET INTO THIS TRICKY GAME?</a:t>
            </a:r>
          </a:p>
        </p:txBody>
      </p:sp>
      <p:sp>
        <p:nvSpPr>
          <p:cNvPr id="10" name="Rectangle 9"/>
          <p:cNvSpPr/>
          <p:nvPr/>
        </p:nvSpPr>
        <p:spPr>
          <a:xfrm>
            <a:off x="-76200" y="228601"/>
            <a:ext cx="36576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p:cNvSpPr txBox="1">
            <a:spLocks/>
          </p:cNvSpPr>
          <p:nvPr/>
        </p:nvSpPr>
        <p:spPr>
          <a:xfrm>
            <a:off x="5562600" y="3733800"/>
            <a:ext cx="6324600"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chemeClr val="accent2"/>
              </a:buClr>
              <a:buFont typeface="Wingdings" panose="05000000000000000000" pitchFamily="2" charset="2"/>
              <a:buChar char="§"/>
            </a:pPr>
            <a:r>
              <a:rPr lang="en-US" b="1" dirty="0"/>
              <a:t>No </a:t>
            </a:r>
            <a:r>
              <a:rPr lang="en-US" b="1" dirty="0" err="1"/>
              <a:t>va</a:t>
            </a:r>
            <a:r>
              <a:rPr lang="en-US" b="1" dirty="0"/>
              <a:t> </a:t>
            </a:r>
            <a:r>
              <a:rPr lang="en-US" dirty="0"/>
              <a:t>translates in Spanish to </a:t>
            </a:r>
            <a:r>
              <a:rPr lang="en-US" b="1" dirty="0"/>
              <a:t>not</a:t>
            </a:r>
            <a:r>
              <a:rPr lang="en-US" dirty="0"/>
              <a:t> </a:t>
            </a:r>
            <a:r>
              <a:rPr lang="en-US" b="1" dirty="0"/>
              <a:t>going</a:t>
            </a:r>
          </a:p>
          <a:p>
            <a:pPr>
              <a:spcBef>
                <a:spcPts val="1800"/>
              </a:spcBef>
              <a:buClr>
                <a:schemeClr val="accent2"/>
              </a:buClr>
              <a:buFont typeface="Wingdings" panose="05000000000000000000" pitchFamily="2" charset="2"/>
              <a:buChar char="§"/>
            </a:pPr>
            <a:r>
              <a:rPr lang="en-US" dirty="0"/>
              <a:t>A critical market mistake due to not knowing the customer</a:t>
            </a:r>
          </a:p>
        </p:txBody>
      </p:sp>
      <p:pic>
        <p:nvPicPr>
          <p:cNvPr id="12" name="Picture 11" descr="nova.jpg"/>
          <p:cNvPicPr>
            <a:picLocks noChangeAspect="1"/>
          </p:cNvPicPr>
          <p:nvPr/>
        </p:nvPicPr>
        <p:blipFill rotWithShape="1">
          <a:blip r:embed="rId2" cstate="print">
            <a:extLst>
              <a:ext uri="{28A0092B-C50C-407E-A947-70E740481C1C}">
                <a14:useLocalDpi xmlns:a14="http://schemas.microsoft.com/office/drawing/2010/main" val="0"/>
              </a:ext>
            </a:extLst>
          </a:blip>
          <a:srcRect t="37563" b="-37563"/>
          <a:stretch/>
        </p:blipFill>
        <p:spPr>
          <a:xfrm>
            <a:off x="5105400" y="0"/>
            <a:ext cx="7112000" cy="5334000"/>
          </a:xfrm>
          <a:prstGeom prst="rect">
            <a:avLst/>
          </a:prstGeom>
        </p:spPr>
      </p:pic>
      <p:sp>
        <p:nvSpPr>
          <p:cNvPr id="13"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22</a:t>
            </a:fld>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4805457"/>
            <a:ext cx="1209524" cy="1514286"/>
          </a:xfrm>
          <a:prstGeom prst="rect">
            <a:avLst/>
          </a:prstGeom>
        </p:spPr>
      </p:pic>
    </p:spTree>
    <p:extLst>
      <p:ext uri="{BB962C8B-B14F-4D97-AF65-F5344CB8AC3E}">
        <p14:creationId xmlns:p14="http://schemas.microsoft.com/office/powerpoint/2010/main" val="422503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txBox="1">
            <a:spLocks/>
          </p:cNvSpPr>
          <p:nvPr/>
        </p:nvSpPr>
        <p:spPr>
          <a:xfrm>
            <a:off x="762000" y="1663115"/>
            <a:ext cx="3886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 increasing growth of nationalism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China is China for </a:t>
            </a:r>
            <a:br>
              <a:rPr kumimoji="0" lang="en-US"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2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China</a:t>
            </a:r>
            <a:br>
              <a:rPr kumimoji="0" lang="en-US" sz="4400" b="1"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4400" b="1"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5410200" y="479367"/>
            <a:ext cx="5951736" cy="5608806"/>
          </a:xfrm>
          <a:prstGeom prst="rect">
            <a:avLst/>
          </a:prstGeom>
        </p:spPr>
      </p:pic>
      <p:sp>
        <p:nvSpPr>
          <p:cNvPr id="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23</a:t>
            </a:fld>
            <a:endParaRPr lang="en-US"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638" y="4805457"/>
            <a:ext cx="1209524" cy="15142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2728" y="4805457"/>
            <a:ext cx="1209524" cy="1514286"/>
          </a:xfrm>
          <a:prstGeom prst="rect">
            <a:avLst/>
          </a:prstGeom>
        </p:spPr>
      </p:pic>
      <p:sp>
        <p:nvSpPr>
          <p:cNvPr id="11"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23</a:t>
            </a:fld>
            <a:endParaRPr lang="en-US" dirty="0"/>
          </a:p>
        </p:txBody>
      </p:sp>
      <p:sp>
        <p:nvSpPr>
          <p:cNvPr id="12" name="TextBox 11"/>
          <p:cNvSpPr txBox="1"/>
          <p:nvPr/>
        </p:nvSpPr>
        <p:spPr>
          <a:xfrm>
            <a:off x="381000" y="235995"/>
            <a:ext cx="3352800" cy="338554"/>
          </a:xfrm>
          <a:prstGeom prst="rect">
            <a:avLst/>
          </a:prstGeom>
          <a:noFill/>
        </p:spPr>
        <p:txBody>
          <a:bodyPr wrap="square" rtlCol="0">
            <a:spAutoFit/>
          </a:bodyPr>
          <a:lstStyle/>
          <a:p>
            <a:r>
              <a:rPr lang="en-US" sz="1600" b="1" dirty="0"/>
              <a:t>WHY GET INTO THIS TRICKY GAME?</a:t>
            </a:r>
          </a:p>
        </p:txBody>
      </p:sp>
      <p:sp>
        <p:nvSpPr>
          <p:cNvPr id="13" name="Rectangle 12"/>
          <p:cNvSpPr/>
          <p:nvPr/>
        </p:nvSpPr>
        <p:spPr>
          <a:xfrm>
            <a:off x="-76200" y="228601"/>
            <a:ext cx="36576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58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1"/>
            <a:ext cx="7086600" cy="655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3000" y="4267199"/>
            <a:ext cx="7391400" cy="6858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609600" y="1828800"/>
            <a:ext cx="3877392" cy="2548349"/>
          </a:xfrm>
          <a:prstGeom prst="rect">
            <a:avLst/>
          </a:prstGeom>
        </p:spPr>
      </p:pic>
      <p:sp>
        <p:nvSpPr>
          <p:cNvPr id="10" name="Content Placeholder 1"/>
          <p:cNvSpPr txBox="1">
            <a:spLocks/>
          </p:cNvSpPr>
          <p:nvPr/>
        </p:nvSpPr>
        <p:spPr>
          <a:xfrm>
            <a:off x="5334000" y="1000125"/>
            <a:ext cx="6781800" cy="486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b="1" dirty="0"/>
              <a:t>Parker Hannifin: </a:t>
            </a:r>
            <a:r>
              <a:rPr lang="en-US" dirty="0"/>
              <a:t>a global importer - exporter</a:t>
            </a:r>
          </a:p>
          <a:p>
            <a:pPr marL="0" indent="0">
              <a:spcAft>
                <a:spcPts val="1800"/>
              </a:spcAft>
              <a:buFont typeface="Arial" panose="020B0604020202020204" pitchFamily="34" charset="0"/>
              <a:buNone/>
            </a:pPr>
            <a:r>
              <a:rPr lang="en-US" b="1" dirty="0"/>
              <a:t>Chutes and ladders: </a:t>
            </a:r>
            <a:r>
              <a:rPr lang="en-US" dirty="0"/>
              <a:t>the risks and opportunities of global trade</a:t>
            </a:r>
          </a:p>
          <a:p>
            <a:pPr marL="0" indent="0">
              <a:spcAft>
                <a:spcPts val="1800"/>
              </a:spcAft>
              <a:buFont typeface="Arial" panose="020B0604020202020204" pitchFamily="34" charset="0"/>
              <a:buNone/>
            </a:pPr>
            <a:r>
              <a:rPr lang="en-US" b="1" dirty="0"/>
              <a:t>The current global trade environment</a:t>
            </a:r>
          </a:p>
          <a:p>
            <a:pPr marL="0" indent="0">
              <a:spcAft>
                <a:spcPts val="1800"/>
              </a:spcAft>
              <a:buFont typeface="Arial" panose="020B0604020202020204" pitchFamily="34" charset="0"/>
              <a:buNone/>
            </a:pPr>
            <a:r>
              <a:rPr lang="en-US" b="1" dirty="0"/>
              <a:t>Why get into this tricky game?</a:t>
            </a:r>
          </a:p>
          <a:p>
            <a:pPr marL="0" indent="0">
              <a:spcAft>
                <a:spcPts val="1800"/>
              </a:spcAft>
              <a:buFont typeface="Arial" panose="020B0604020202020204" pitchFamily="34" charset="0"/>
              <a:buNone/>
            </a:pPr>
            <a:r>
              <a:rPr lang="en-US" b="1" dirty="0">
                <a:solidFill>
                  <a:srgbClr val="FFFFFF"/>
                </a:solidFill>
              </a:rPr>
              <a:t>Lessons learned</a:t>
            </a:r>
          </a:p>
          <a:p>
            <a:pPr marL="0" indent="0">
              <a:spcAft>
                <a:spcPts val="1800"/>
              </a:spcAft>
              <a:buFont typeface="Arial" panose="020B0604020202020204" pitchFamily="34" charset="0"/>
              <a:buNone/>
            </a:pPr>
            <a:r>
              <a:rPr lang="en-US" b="1" dirty="0"/>
              <a:t>Tools for success</a:t>
            </a:r>
          </a:p>
        </p:txBody>
      </p:sp>
      <p:sp>
        <p:nvSpPr>
          <p:cNvPr id="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24</a:t>
            </a:fld>
            <a:endParaRPr lang="en-US" dirty="0"/>
          </a:p>
        </p:txBody>
      </p:sp>
    </p:spTree>
    <p:extLst>
      <p:ext uri="{BB962C8B-B14F-4D97-AF65-F5344CB8AC3E}">
        <p14:creationId xmlns:p14="http://schemas.microsoft.com/office/powerpoint/2010/main" val="321447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489944" y="1663115"/>
            <a:ext cx="6625856" cy="3983038"/>
          </a:xfrm>
        </p:spPr>
        <p:txBody>
          <a:bodyPr>
            <a:normAutofit/>
          </a:bodyPr>
          <a:lstStyle/>
          <a:p>
            <a:pPr>
              <a:spcBef>
                <a:spcPts val="1800"/>
              </a:spcBef>
              <a:buClr>
                <a:schemeClr val="accent2"/>
              </a:buClr>
              <a:buFont typeface="Wingdings" panose="05000000000000000000" pitchFamily="2" charset="2"/>
              <a:buChar char="§"/>
            </a:pPr>
            <a:r>
              <a:rPr lang="en-US" dirty="0"/>
              <a:t>What products or services will I export?</a:t>
            </a:r>
          </a:p>
          <a:p>
            <a:pPr>
              <a:spcBef>
                <a:spcPts val="1800"/>
              </a:spcBef>
              <a:buClr>
                <a:schemeClr val="accent2"/>
              </a:buClr>
              <a:buFont typeface="Wingdings" panose="05000000000000000000" pitchFamily="2" charset="2"/>
              <a:buChar char="§"/>
            </a:pPr>
            <a:r>
              <a:rPr lang="en-US" dirty="0"/>
              <a:t>To whom will I sell them?</a:t>
            </a:r>
          </a:p>
          <a:p>
            <a:pPr>
              <a:spcBef>
                <a:spcPts val="1800"/>
              </a:spcBef>
              <a:buClr>
                <a:schemeClr val="accent2"/>
              </a:buClr>
              <a:buFont typeface="Wingdings" panose="05000000000000000000" pitchFamily="2" charset="2"/>
              <a:buChar char="§"/>
            </a:pPr>
            <a:r>
              <a:rPr lang="en-US" dirty="0"/>
              <a:t>What research do I need?</a:t>
            </a:r>
          </a:p>
          <a:p>
            <a:pPr>
              <a:spcBef>
                <a:spcPts val="1800"/>
              </a:spcBef>
              <a:buClr>
                <a:schemeClr val="accent2"/>
              </a:buClr>
              <a:buFont typeface="Wingdings" panose="05000000000000000000" pitchFamily="2" charset="2"/>
              <a:buChar char="§"/>
            </a:pPr>
            <a:r>
              <a:rPr lang="en-US" dirty="0"/>
              <a:t>What is the business case?</a:t>
            </a:r>
          </a:p>
          <a:p>
            <a:pPr>
              <a:spcBef>
                <a:spcPts val="1800"/>
              </a:spcBef>
              <a:buClr>
                <a:schemeClr val="accent2"/>
              </a:buClr>
              <a:buFont typeface="Wingdings" panose="05000000000000000000" pitchFamily="2" charset="2"/>
              <a:buChar char="§"/>
            </a:pPr>
            <a:r>
              <a:rPr lang="en-US" dirty="0"/>
              <a:t>What is my plan of attack?</a:t>
            </a:r>
          </a:p>
          <a:p>
            <a:pPr>
              <a:spcBef>
                <a:spcPts val="1800"/>
              </a:spcBef>
              <a:buClr>
                <a:schemeClr val="accent2"/>
              </a:buClr>
              <a:buFont typeface="Wingdings" panose="05000000000000000000" pitchFamily="2" charset="2"/>
              <a:buChar char="§"/>
            </a:pPr>
            <a:r>
              <a:rPr lang="en-US" dirty="0"/>
              <a:t>What help do I need?</a:t>
            </a:r>
          </a:p>
        </p:txBody>
      </p:sp>
      <p:sp>
        <p:nvSpPr>
          <p:cNvPr id="4" name="Slide Number Placeholder 3"/>
          <p:cNvSpPr>
            <a:spLocks noGrp="1"/>
          </p:cNvSpPr>
          <p:nvPr>
            <p:ph type="sldNum" sz="quarter" idx="4294967295"/>
          </p:nvPr>
        </p:nvSpPr>
        <p:spPr/>
        <p:txBody>
          <a:bodyPr/>
          <a:lstStyle/>
          <a:p>
            <a:pPr>
              <a:defRPr/>
            </a:pPr>
            <a:fld id="{3E69B5A5-54F4-4C9F-AA5E-6302C44C0AD5}" type="slidenum">
              <a:rPr lang="en-US" smtClean="0"/>
              <a:pPr>
                <a:defRPr/>
              </a:pPr>
              <a:t>25</a:t>
            </a:fld>
            <a:endParaRPr lang="en-US" dirty="0"/>
          </a:p>
        </p:txBody>
      </p:sp>
      <p:sp>
        <p:nvSpPr>
          <p:cNvPr id="5"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25</a:t>
            </a:fld>
            <a:endParaRPr lang="en-US" dirty="0"/>
          </a:p>
        </p:txBody>
      </p:sp>
      <p:sp>
        <p:nvSpPr>
          <p:cNvPr id="6" name="Rectangle 5"/>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85800" y="1663115"/>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Do your homework</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KEY QUESTIONS</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8" name="TextBox 7"/>
          <p:cNvSpPr txBox="1"/>
          <p:nvPr/>
        </p:nvSpPr>
        <p:spPr>
          <a:xfrm>
            <a:off x="381000" y="235995"/>
            <a:ext cx="3352800" cy="338554"/>
          </a:xfrm>
          <a:prstGeom prst="rect">
            <a:avLst/>
          </a:prstGeom>
          <a:noFill/>
        </p:spPr>
        <p:txBody>
          <a:bodyPr wrap="square" rtlCol="0">
            <a:spAutoFit/>
          </a:bodyPr>
          <a:lstStyle/>
          <a:p>
            <a:r>
              <a:rPr lang="en-US" sz="1600" b="1" dirty="0"/>
              <a:t>LESSONS LEARNED</a:t>
            </a:r>
          </a:p>
        </p:txBody>
      </p:sp>
      <p:sp>
        <p:nvSpPr>
          <p:cNvPr id="9" name="Rectangle 8"/>
          <p:cNvSpPr/>
          <p:nvPr/>
        </p:nvSpPr>
        <p:spPr>
          <a:xfrm>
            <a:off x="-76200" y="228601"/>
            <a:ext cx="22098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25</a:t>
            </a:fld>
            <a:endParaRPr lang="en-US" dirty="0">
              <a:solidFill>
                <a:schemeClr val="bg1"/>
              </a:solidFill>
            </a:endParaRPr>
          </a:p>
        </p:txBody>
      </p:sp>
    </p:spTree>
    <p:extLst>
      <p:ext uri="{BB962C8B-B14F-4D97-AF65-F5344CB8AC3E}">
        <p14:creationId xmlns:p14="http://schemas.microsoft.com/office/powerpoint/2010/main" val="139211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181600" y="448677"/>
            <a:ext cx="6858000" cy="3754438"/>
          </a:xfrm>
        </p:spPr>
        <p:txBody>
          <a:bodyPr>
            <a:noAutofit/>
          </a:bodyPr>
          <a:lstStyle/>
          <a:p>
            <a:pPr marL="274320" indent="-237744">
              <a:spcBef>
                <a:spcPts val="600"/>
              </a:spcBef>
              <a:spcAft>
                <a:spcPts val="600"/>
              </a:spcAft>
              <a:buClr>
                <a:schemeClr val="accent2"/>
              </a:buClr>
              <a:buFont typeface="+mj-lt"/>
              <a:buAutoNum type="arabicPeriod"/>
            </a:pPr>
            <a:r>
              <a:rPr lang="en-US" sz="2400" dirty="0"/>
              <a:t>  Go straight to jail </a:t>
            </a:r>
            <a:r>
              <a:rPr lang="en-US" sz="2400" dirty="0">
                <a:solidFill>
                  <a:schemeClr val="accent2">
                    <a:lumMod val="75000"/>
                  </a:schemeClr>
                </a:solidFill>
              </a:rPr>
              <a:t>(laws/regulations)</a:t>
            </a:r>
          </a:p>
          <a:p>
            <a:pPr marL="274320" indent="-237744">
              <a:spcBef>
                <a:spcPts val="600"/>
              </a:spcBef>
              <a:spcAft>
                <a:spcPts val="600"/>
              </a:spcAft>
              <a:buClr>
                <a:schemeClr val="accent2"/>
              </a:buClr>
              <a:buFont typeface="+mj-lt"/>
              <a:buAutoNum type="arabicPeriod"/>
            </a:pPr>
            <a:r>
              <a:rPr lang="en-US" sz="2400" dirty="0"/>
              <a:t>  Do the math! </a:t>
            </a:r>
            <a:r>
              <a:rPr lang="en-US" sz="2400" dirty="0">
                <a:solidFill>
                  <a:schemeClr val="accent2">
                    <a:lumMod val="75000"/>
                  </a:schemeClr>
                </a:solidFill>
              </a:rPr>
              <a:t>(financial sense)</a:t>
            </a:r>
          </a:p>
          <a:p>
            <a:pPr marL="274320" indent="-237744">
              <a:spcBef>
                <a:spcPts val="600"/>
              </a:spcBef>
              <a:spcAft>
                <a:spcPts val="600"/>
              </a:spcAft>
              <a:buClr>
                <a:schemeClr val="accent2"/>
              </a:buClr>
              <a:buFont typeface="+mj-lt"/>
              <a:buAutoNum type="arabicPeriod"/>
            </a:pPr>
            <a:r>
              <a:rPr lang="en-US" sz="2400" dirty="0"/>
              <a:t>  Just do it! - NOT </a:t>
            </a:r>
            <a:r>
              <a:rPr lang="en-US" sz="2400" dirty="0">
                <a:solidFill>
                  <a:schemeClr val="accent2">
                    <a:lumMod val="75000"/>
                  </a:schemeClr>
                </a:solidFill>
              </a:rPr>
              <a:t>(strategy/plan/process)</a:t>
            </a:r>
          </a:p>
          <a:p>
            <a:pPr marL="274320" indent="-237744">
              <a:spcBef>
                <a:spcPts val="600"/>
              </a:spcBef>
              <a:spcAft>
                <a:spcPts val="600"/>
              </a:spcAft>
              <a:buClr>
                <a:schemeClr val="accent2"/>
              </a:buClr>
              <a:buFont typeface="+mj-lt"/>
              <a:buAutoNum type="arabicPeriod"/>
            </a:pPr>
            <a:r>
              <a:rPr lang="en-US" sz="2400" dirty="0"/>
              <a:t>  My heart’s not in it!</a:t>
            </a:r>
            <a:r>
              <a:rPr lang="en-US" sz="2400" dirty="0">
                <a:solidFill>
                  <a:schemeClr val="accent2">
                    <a:lumMod val="75000"/>
                  </a:schemeClr>
                </a:solidFill>
              </a:rPr>
              <a:t> (commitment)</a:t>
            </a:r>
          </a:p>
          <a:p>
            <a:pPr marL="274320" indent="-237744">
              <a:spcBef>
                <a:spcPts val="600"/>
              </a:spcBef>
              <a:spcAft>
                <a:spcPts val="600"/>
              </a:spcAft>
              <a:buClr>
                <a:schemeClr val="accent2"/>
              </a:buClr>
              <a:buFont typeface="+mj-lt"/>
              <a:buAutoNum type="arabicPeriod"/>
            </a:pPr>
            <a:r>
              <a:rPr lang="en-US" sz="2400" dirty="0"/>
              <a:t>  Can you hear me now? </a:t>
            </a:r>
            <a:r>
              <a:rPr lang="en-US" sz="2400" dirty="0">
                <a:solidFill>
                  <a:schemeClr val="accent2">
                    <a:lumMod val="75000"/>
                  </a:schemeClr>
                </a:solidFill>
              </a:rPr>
              <a:t>(cross-cultural   </a:t>
            </a:r>
            <a:br>
              <a:rPr lang="en-US" sz="2400" dirty="0">
                <a:solidFill>
                  <a:schemeClr val="accent2">
                    <a:lumMod val="75000"/>
                  </a:schemeClr>
                </a:solidFill>
              </a:rPr>
            </a:br>
            <a:r>
              <a:rPr lang="en-US" sz="2400" dirty="0">
                <a:solidFill>
                  <a:schemeClr val="accent2">
                    <a:lumMod val="75000"/>
                  </a:schemeClr>
                </a:solidFill>
              </a:rPr>
              <a:t>  communications)</a:t>
            </a:r>
          </a:p>
          <a:p>
            <a:pPr marL="274320" indent="-237744">
              <a:spcBef>
                <a:spcPts val="600"/>
              </a:spcBef>
              <a:spcAft>
                <a:spcPts val="600"/>
              </a:spcAft>
              <a:buClr>
                <a:schemeClr val="accent2"/>
              </a:buClr>
              <a:buFont typeface="+mj-lt"/>
              <a:buAutoNum type="arabicPeriod"/>
            </a:pPr>
            <a:r>
              <a:rPr lang="en-US" sz="2400" dirty="0">
                <a:solidFill>
                  <a:schemeClr val="accent2">
                    <a:lumMod val="75000"/>
                  </a:schemeClr>
                </a:solidFill>
              </a:rPr>
              <a:t>  </a:t>
            </a:r>
            <a:r>
              <a:rPr lang="en-US" sz="2400" dirty="0"/>
              <a:t>Why is this so hard? </a:t>
            </a:r>
            <a:r>
              <a:rPr lang="en-US" sz="2400" dirty="0">
                <a:solidFill>
                  <a:schemeClr val="accent2">
                    <a:lumMod val="75000"/>
                  </a:schemeClr>
                </a:solidFill>
              </a:rPr>
              <a:t>(patience/expectations)</a:t>
            </a:r>
          </a:p>
          <a:p>
            <a:pPr marL="274320" indent="-237744">
              <a:spcBef>
                <a:spcPts val="600"/>
              </a:spcBef>
              <a:spcAft>
                <a:spcPts val="600"/>
              </a:spcAft>
              <a:buClr>
                <a:schemeClr val="accent2"/>
              </a:buClr>
              <a:buFont typeface="+mj-lt"/>
              <a:buAutoNum type="arabicPeriod"/>
            </a:pPr>
            <a:r>
              <a:rPr lang="en-US" sz="2400" dirty="0">
                <a:solidFill>
                  <a:schemeClr val="accent2">
                    <a:lumMod val="75000"/>
                  </a:schemeClr>
                </a:solidFill>
              </a:rPr>
              <a:t>  </a:t>
            </a:r>
            <a:r>
              <a:rPr lang="en-US" sz="2400" dirty="0"/>
              <a:t>Lawyer up! </a:t>
            </a:r>
            <a:r>
              <a:rPr lang="en-US" sz="2400" dirty="0">
                <a:solidFill>
                  <a:schemeClr val="accent2">
                    <a:lumMod val="75000"/>
                  </a:schemeClr>
                </a:solidFill>
              </a:rPr>
              <a:t>(legal)</a:t>
            </a:r>
          </a:p>
          <a:p>
            <a:pPr marL="274320" indent="-237744">
              <a:spcBef>
                <a:spcPts val="600"/>
              </a:spcBef>
              <a:spcAft>
                <a:spcPts val="600"/>
              </a:spcAft>
              <a:buClr>
                <a:schemeClr val="accent2"/>
              </a:buClr>
              <a:buFont typeface="+mj-lt"/>
              <a:buAutoNum type="arabicPeriod"/>
            </a:pPr>
            <a:r>
              <a:rPr lang="en-US" sz="2400" dirty="0">
                <a:solidFill>
                  <a:schemeClr val="accent2">
                    <a:lumMod val="75000"/>
                  </a:schemeClr>
                </a:solidFill>
              </a:rPr>
              <a:t>  </a:t>
            </a:r>
            <a:r>
              <a:rPr lang="en-US" sz="2400" dirty="0"/>
              <a:t>Jump on the first horse! </a:t>
            </a:r>
            <a:r>
              <a:rPr lang="en-US" sz="2400" dirty="0">
                <a:solidFill>
                  <a:schemeClr val="accent2">
                    <a:lumMod val="75000"/>
                  </a:schemeClr>
                </a:solidFill>
              </a:rPr>
              <a:t>(partner effectively)</a:t>
            </a:r>
          </a:p>
          <a:p>
            <a:pPr marL="274320" indent="-237744">
              <a:spcBef>
                <a:spcPts val="600"/>
              </a:spcBef>
              <a:spcAft>
                <a:spcPts val="600"/>
              </a:spcAft>
              <a:buClr>
                <a:schemeClr val="accent2"/>
              </a:buClr>
              <a:buFont typeface="+mj-lt"/>
              <a:buAutoNum type="arabicPeriod"/>
            </a:pPr>
            <a:r>
              <a:rPr lang="en-US" sz="2400" dirty="0">
                <a:solidFill>
                  <a:schemeClr val="accent2">
                    <a:lumMod val="75000"/>
                  </a:schemeClr>
                </a:solidFill>
              </a:rPr>
              <a:t>  </a:t>
            </a:r>
            <a:r>
              <a:rPr lang="en-US" sz="2400" dirty="0"/>
              <a:t>My eyes were bigger than my stomach! </a:t>
            </a:r>
            <a:r>
              <a:rPr lang="en-US" sz="2400" dirty="0">
                <a:solidFill>
                  <a:schemeClr val="accent2">
                    <a:lumMod val="75000"/>
                  </a:schemeClr>
                </a:solidFill>
              </a:rPr>
              <a:t>(focus)</a:t>
            </a:r>
          </a:p>
          <a:p>
            <a:pPr marL="274320" indent="-237744">
              <a:spcBef>
                <a:spcPts val="600"/>
              </a:spcBef>
              <a:spcAft>
                <a:spcPts val="600"/>
              </a:spcAft>
              <a:buClr>
                <a:schemeClr val="accent2"/>
              </a:buClr>
              <a:buFont typeface="+mj-lt"/>
              <a:buAutoNum type="arabicPeriod"/>
            </a:pPr>
            <a:r>
              <a:rPr lang="en-US" sz="2400" dirty="0"/>
              <a:t>What does all this mean? </a:t>
            </a:r>
            <a:r>
              <a:rPr lang="en-US" sz="2400" dirty="0">
                <a:solidFill>
                  <a:schemeClr val="accent2">
                    <a:lumMod val="75000"/>
                  </a:schemeClr>
                </a:solidFill>
              </a:rPr>
              <a:t>(big data, info overload)</a:t>
            </a:r>
          </a:p>
          <a:p>
            <a:pPr marL="274320" indent="-514350">
              <a:spcBef>
                <a:spcPts val="600"/>
              </a:spcBef>
              <a:spcAft>
                <a:spcPts val="600"/>
              </a:spcAft>
              <a:buClr>
                <a:schemeClr val="accent2"/>
              </a:buClr>
              <a:buFont typeface="+mj-lt"/>
              <a:buAutoNum type="arabicPeriod"/>
            </a:pPr>
            <a:endParaRPr lang="en-US" sz="2400" dirty="0">
              <a:solidFill>
                <a:schemeClr val="accent2">
                  <a:lumMod val="75000"/>
                </a:schemeClr>
              </a:solidFill>
            </a:endParaRPr>
          </a:p>
        </p:txBody>
      </p:sp>
      <p:sp>
        <p:nvSpPr>
          <p:cNvPr id="4" name="Slide Number Placeholder 3"/>
          <p:cNvSpPr>
            <a:spLocks noGrp="1"/>
          </p:cNvSpPr>
          <p:nvPr>
            <p:ph type="sldNum" sz="quarter" idx="4294967295"/>
          </p:nvPr>
        </p:nvSpPr>
        <p:spPr/>
        <p:txBody>
          <a:bodyPr/>
          <a:lstStyle/>
          <a:p>
            <a:pPr>
              <a:defRPr/>
            </a:pPr>
            <a:r>
              <a:rPr lang="en-US" dirty="0"/>
              <a:t> </a:t>
            </a:r>
          </a:p>
        </p:txBody>
      </p:sp>
      <p:sp>
        <p:nvSpPr>
          <p:cNvPr id="5" name="TextBox 4"/>
          <p:cNvSpPr txBox="1"/>
          <p:nvPr/>
        </p:nvSpPr>
        <p:spPr>
          <a:xfrm>
            <a:off x="5791200" y="5943600"/>
            <a:ext cx="4114800" cy="276999"/>
          </a:xfrm>
          <a:prstGeom prst="rect">
            <a:avLst/>
          </a:prstGeom>
          <a:noFill/>
        </p:spPr>
        <p:txBody>
          <a:bodyPr wrap="square" rtlCol="0">
            <a:spAutoFit/>
          </a:bodyPr>
          <a:lstStyle/>
          <a:p>
            <a:pPr>
              <a:spcAft>
                <a:spcPts val="1200"/>
              </a:spcAft>
            </a:pPr>
            <a:r>
              <a:rPr lang="en-US" sz="1200" b="1" dirty="0">
                <a:latin typeface="+mj-lt"/>
              </a:rPr>
              <a:t>Adapted from Jim Mayfield, US Dept of Commerce</a:t>
            </a:r>
          </a:p>
        </p:txBody>
      </p:sp>
      <p:sp>
        <p:nvSpPr>
          <p:cNvPr id="11"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26</a:t>
            </a:fld>
            <a:endParaRPr lang="en-US" dirty="0"/>
          </a:p>
        </p:txBody>
      </p:sp>
      <p:sp>
        <p:nvSpPr>
          <p:cNvPr id="12" name="Rectangle 11"/>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85800" y="1600200"/>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Top</a:t>
            </a:r>
            <a:r>
              <a:rPr kumimoji="0" lang="en-US" sz="66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kumimoji="0" lang="en-US" sz="6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10</a:t>
            </a:r>
            <a:r>
              <a:rPr kumimoji="0" lang="en-US" sz="66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b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b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pitfalls to avoid</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381000" y="235995"/>
            <a:ext cx="3352800" cy="338554"/>
          </a:xfrm>
          <a:prstGeom prst="rect">
            <a:avLst/>
          </a:prstGeom>
          <a:noFill/>
        </p:spPr>
        <p:txBody>
          <a:bodyPr wrap="square" rtlCol="0">
            <a:spAutoFit/>
          </a:bodyPr>
          <a:lstStyle/>
          <a:p>
            <a:r>
              <a:rPr lang="en-US" sz="1600" b="1" dirty="0"/>
              <a:t>LESSONS LEARNED</a:t>
            </a:r>
          </a:p>
        </p:txBody>
      </p:sp>
      <p:sp>
        <p:nvSpPr>
          <p:cNvPr id="15" name="Rectangle 14"/>
          <p:cNvSpPr/>
          <p:nvPr/>
        </p:nvSpPr>
        <p:spPr>
          <a:xfrm>
            <a:off x="-76200" y="228601"/>
            <a:ext cx="22098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26</a:t>
            </a:fld>
            <a:endParaRPr lang="en-US" dirty="0">
              <a:solidFill>
                <a:schemeClr val="bg1"/>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938" y="4572000"/>
            <a:ext cx="1209524" cy="1514286"/>
          </a:xfrm>
          <a:prstGeom prst="rect">
            <a:avLst/>
          </a:prstGeom>
        </p:spPr>
      </p:pic>
    </p:spTree>
    <p:extLst>
      <p:ext uri="{BB962C8B-B14F-4D97-AF65-F5344CB8AC3E}">
        <p14:creationId xmlns:p14="http://schemas.microsoft.com/office/powerpoint/2010/main" val="2576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10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10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100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10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100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10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100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10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100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10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1000"/>
                                  </p:stCondLst>
                                  <p:childTnLst>
                                    <p:set>
                                      <p:cBhvr>
                                        <p:cTn id="42" dur="1" fill="hold">
                                          <p:stCondLst>
                                            <p:cond delay="0"/>
                                          </p:stCondLst>
                                        </p:cTn>
                                        <p:tgtEl>
                                          <p:spTgt spid="2">
                                            <p:txEl>
                                              <p:pRg st="3" end="3"/>
                                            </p:txEl>
                                          </p:spTgt>
                                        </p:tgtEl>
                                        <p:attrNameLst>
                                          <p:attrName>style.visibility</p:attrName>
                                        </p:attrNameLst>
                                      </p:cBhvr>
                                      <p:to>
                                        <p:strVal val="visible"/>
                                      </p:to>
                                    </p:set>
                                    <p:anim calcmode="lin" valueType="num">
                                      <p:cBhvr additive="base">
                                        <p:cTn id="43"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100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10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50"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1000"/>
                                  </p:stCondLst>
                                  <p:childTnLst>
                                    <p:set>
                                      <p:cBhvr>
                                        <p:cTn id="54" dur="1" fill="hold">
                                          <p:stCondLst>
                                            <p:cond delay="0"/>
                                          </p:stCondLst>
                                        </p:cTn>
                                        <p:tgtEl>
                                          <p:spTgt spid="2">
                                            <p:txEl>
                                              <p:pRg st="1" end="1"/>
                                            </p:txEl>
                                          </p:spTgt>
                                        </p:tgtEl>
                                        <p:attrNameLst>
                                          <p:attrName>style.visibility</p:attrName>
                                        </p:attrNameLst>
                                      </p:cBhvr>
                                      <p:to>
                                        <p:strVal val="visible"/>
                                      </p:to>
                                    </p:set>
                                    <p:anim calcmode="lin" valueType="num">
                                      <p:cBhvr additive="base">
                                        <p:cTn id="55" dur="10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1000"/>
                                  </p:stCondLst>
                                  <p:childTnLst>
                                    <p:set>
                                      <p:cBhvr>
                                        <p:cTn id="60" dur="1" fill="hold">
                                          <p:stCondLst>
                                            <p:cond delay="0"/>
                                          </p:stCondLst>
                                        </p:cTn>
                                        <p:tgtEl>
                                          <p:spTgt spid="2">
                                            <p:txEl>
                                              <p:pRg st="0" end="0"/>
                                            </p:txEl>
                                          </p:spTgt>
                                        </p:tgtEl>
                                        <p:attrNameLst>
                                          <p:attrName>style.visibility</p:attrName>
                                        </p:attrNameLst>
                                      </p:cBhvr>
                                      <p:to>
                                        <p:strVal val="visible"/>
                                      </p:to>
                                    </p:set>
                                    <p:anim calcmode="lin" valueType="num">
                                      <p:cBhvr additive="base">
                                        <p:cTn id="61"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62"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rev="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1"/>
            <a:ext cx="7086600" cy="6553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53000" y="5029200"/>
            <a:ext cx="7010400" cy="6858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609600" y="1828800"/>
            <a:ext cx="3877392" cy="2548349"/>
          </a:xfrm>
          <a:prstGeom prst="rect">
            <a:avLst/>
          </a:prstGeom>
        </p:spPr>
      </p:pic>
      <p:sp>
        <p:nvSpPr>
          <p:cNvPr id="10" name="Content Placeholder 1"/>
          <p:cNvSpPr txBox="1">
            <a:spLocks/>
          </p:cNvSpPr>
          <p:nvPr/>
        </p:nvSpPr>
        <p:spPr>
          <a:xfrm>
            <a:off x="5334000" y="1000125"/>
            <a:ext cx="6781800" cy="486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b="1" dirty="0"/>
              <a:t>Parker Hannifin: </a:t>
            </a:r>
            <a:r>
              <a:rPr lang="en-US" dirty="0"/>
              <a:t>a global importer - exporter</a:t>
            </a:r>
          </a:p>
          <a:p>
            <a:pPr marL="0" indent="0">
              <a:spcAft>
                <a:spcPts val="1800"/>
              </a:spcAft>
              <a:buFont typeface="Arial" panose="020B0604020202020204" pitchFamily="34" charset="0"/>
              <a:buNone/>
            </a:pPr>
            <a:r>
              <a:rPr lang="en-US" b="1" dirty="0"/>
              <a:t>Chutes and ladders: </a:t>
            </a:r>
            <a:r>
              <a:rPr lang="en-US" dirty="0"/>
              <a:t>the risks and opportunities of global trade</a:t>
            </a:r>
          </a:p>
          <a:p>
            <a:pPr marL="0" indent="0">
              <a:spcAft>
                <a:spcPts val="1800"/>
              </a:spcAft>
              <a:buFont typeface="Arial" panose="020B0604020202020204" pitchFamily="34" charset="0"/>
              <a:buNone/>
            </a:pPr>
            <a:r>
              <a:rPr lang="en-US" b="1" dirty="0"/>
              <a:t>The current global trade environment</a:t>
            </a:r>
          </a:p>
          <a:p>
            <a:pPr marL="0" indent="0">
              <a:spcAft>
                <a:spcPts val="1800"/>
              </a:spcAft>
              <a:buFont typeface="Arial" panose="020B0604020202020204" pitchFamily="34" charset="0"/>
              <a:buNone/>
            </a:pPr>
            <a:r>
              <a:rPr lang="en-US" b="1" dirty="0"/>
              <a:t>Why get into this tricky game?</a:t>
            </a:r>
          </a:p>
          <a:p>
            <a:pPr marL="0" indent="0">
              <a:spcAft>
                <a:spcPts val="1800"/>
              </a:spcAft>
              <a:buFont typeface="Arial" panose="020B0604020202020204" pitchFamily="34" charset="0"/>
              <a:buNone/>
            </a:pPr>
            <a:r>
              <a:rPr lang="en-US" b="1" dirty="0"/>
              <a:t>Lessons learned</a:t>
            </a:r>
          </a:p>
          <a:p>
            <a:pPr marL="0" indent="0">
              <a:spcAft>
                <a:spcPts val="1800"/>
              </a:spcAft>
              <a:buFont typeface="Arial" panose="020B0604020202020204" pitchFamily="34" charset="0"/>
              <a:buNone/>
            </a:pPr>
            <a:r>
              <a:rPr lang="en-US" b="1" dirty="0">
                <a:solidFill>
                  <a:srgbClr val="FFFFFF"/>
                </a:solidFill>
              </a:rPr>
              <a:t>Tools for success</a:t>
            </a:r>
          </a:p>
        </p:txBody>
      </p:sp>
      <p:sp>
        <p:nvSpPr>
          <p:cNvPr id="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27</a:t>
            </a:fld>
            <a:endParaRPr lang="en-US" dirty="0"/>
          </a:p>
        </p:txBody>
      </p:sp>
    </p:spTree>
    <p:extLst>
      <p:ext uri="{BB962C8B-B14F-4D97-AF65-F5344CB8AC3E}">
        <p14:creationId xmlns:p14="http://schemas.microsoft.com/office/powerpoint/2010/main" val="3855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3E69B5A5-54F4-4C9F-AA5E-6302C44C0AD5}" type="slidenum">
              <a:rPr lang="en-US" smtClean="0"/>
              <a:pPr>
                <a:defRPr/>
              </a:pPr>
              <a:t>28</a:t>
            </a:fld>
            <a:endParaRPr lang="en-US" dirty="0"/>
          </a:p>
        </p:txBody>
      </p:sp>
      <p:sp>
        <p:nvSpPr>
          <p:cNvPr id="6"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sp>
        <p:nvSpPr>
          <p:cNvPr id="7" name="Rectangle 6"/>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85800" y="1663115"/>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DISCIPLINED</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latin typeface="Arial" panose="020B0604020202020204" pitchFamily="34" charset="0"/>
                <a:cs typeface="Arial" panose="020B0604020202020204" pitchFamily="34" charset="0"/>
              </a:rPr>
              <a:t>METHODOLOGY</a:t>
            </a:r>
            <a:endParaRPr kumimoji="0" lang="en-US" sz="40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81000" y="235995"/>
            <a:ext cx="3352800" cy="338554"/>
          </a:xfrm>
          <a:prstGeom prst="rect">
            <a:avLst/>
          </a:prstGeom>
          <a:noFill/>
        </p:spPr>
        <p:txBody>
          <a:bodyPr wrap="square" rtlCol="0">
            <a:spAutoFit/>
          </a:bodyPr>
          <a:lstStyle/>
          <a:p>
            <a:r>
              <a:rPr lang="en-US" sz="1600" b="1" dirty="0"/>
              <a:t>TOOLS FOR SUCCESS</a:t>
            </a:r>
          </a:p>
        </p:txBody>
      </p:sp>
      <p:sp>
        <p:nvSpPr>
          <p:cNvPr id="10" name="Rectangle 9"/>
          <p:cNvSpPr/>
          <p:nvPr/>
        </p:nvSpPr>
        <p:spPr>
          <a:xfrm>
            <a:off x="-76200" y="228601"/>
            <a:ext cx="24384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p:cNvSpPr txBox="1">
            <a:spLocks/>
          </p:cNvSpPr>
          <p:nvPr/>
        </p:nvSpPr>
        <p:spPr>
          <a:xfrm>
            <a:off x="685800" y="2799269"/>
            <a:ext cx="4038600" cy="3144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dirty="0">
                <a:solidFill>
                  <a:schemeClr val="bg1"/>
                </a:solidFill>
              </a:rPr>
              <a:t>Standard risk management process</a:t>
            </a:r>
          </a:p>
        </p:txBody>
      </p:sp>
      <p:sp>
        <p:nvSpPr>
          <p:cNvPr id="13"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28</a:t>
            </a:fld>
            <a:endParaRPr lang="en-US" dirty="0">
              <a:solidFill>
                <a:schemeClr val="bg1"/>
              </a:solidFill>
            </a:endParaRPr>
          </a:p>
        </p:txBody>
      </p:sp>
      <p:pic>
        <p:nvPicPr>
          <p:cNvPr id="3" name="Picture 2"/>
          <p:cNvPicPr>
            <a:picLocks noChangeAspect="1"/>
          </p:cNvPicPr>
          <p:nvPr/>
        </p:nvPicPr>
        <p:blipFill>
          <a:blip r:embed="rId3"/>
          <a:stretch>
            <a:fillRect/>
          </a:stretch>
        </p:blipFill>
        <p:spPr>
          <a:xfrm>
            <a:off x="5209032" y="304800"/>
            <a:ext cx="6628571" cy="582857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4742959"/>
            <a:ext cx="1209524" cy="1514286"/>
          </a:xfrm>
          <a:prstGeom prst="rect">
            <a:avLst/>
          </a:prstGeom>
        </p:spPr>
      </p:pic>
    </p:spTree>
    <p:extLst>
      <p:ext uri="{BB962C8B-B14F-4D97-AF65-F5344CB8AC3E}">
        <p14:creationId xmlns:p14="http://schemas.microsoft.com/office/powerpoint/2010/main" val="149427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3E69B5A5-54F4-4C9F-AA5E-6302C44C0AD5}" type="slidenum">
              <a:rPr lang="en-US" smtClean="0"/>
              <a:pPr>
                <a:defRPr/>
              </a:pPr>
              <a:t>29</a:t>
            </a:fld>
            <a:endParaRPr lang="en-US" dirty="0"/>
          </a:p>
        </p:txBody>
      </p:sp>
      <p:sp>
        <p:nvSpPr>
          <p:cNvPr id="5"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29</a:t>
            </a:fld>
            <a:endParaRPr lang="en-US" dirty="0"/>
          </a:p>
        </p:txBody>
      </p:sp>
      <p:sp>
        <p:nvSpPr>
          <p:cNvPr id="6" name="Rectangle 5"/>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85800" y="2490993"/>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IDENTIFY</a:t>
            </a:r>
            <a:endParaRPr kumimoji="0" lang="en-US" sz="6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81000" y="235995"/>
            <a:ext cx="3352800" cy="338554"/>
          </a:xfrm>
          <a:prstGeom prst="rect">
            <a:avLst/>
          </a:prstGeom>
          <a:noFill/>
        </p:spPr>
        <p:txBody>
          <a:bodyPr wrap="square" rtlCol="0">
            <a:spAutoFit/>
          </a:bodyPr>
          <a:lstStyle/>
          <a:p>
            <a:r>
              <a:rPr lang="en-US" sz="1600" b="1" dirty="0"/>
              <a:t>TOOLS FOR SUCCESS</a:t>
            </a:r>
          </a:p>
        </p:txBody>
      </p:sp>
      <p:sp>
        <p:nvSpPr>
          <p:cNvPr id="9" name="Rectangle 8"/>
          <p:cNvSpPr/>
          <p:nvPr/>
        </p:nvSpPr>
        <p:spPr>
          <a:xfrm>
            <a:off x="-76200" y="228601"/>
            <a:ext cx="24384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688186"/>
            <a:ext cx="5217795" cy="5640859"/>
          </a:xfrm>
          <a:prstGeom prst="rect">
            <a:avLst/>
          </a:prstGeom>
        </p:spPr>
      </p:pic>
      <p:sp>
        <p:nvSpPr>
          <p:cNvPr id="2" name="Content Placeholder 1"/>
          <p:cNvSpPr>
            <a:spLocks noGrp="1"/>
          </p:cNvSpPr>
          <p:nvPr>
            <p:ph idx="4294967295"/>
          </p:nvPr>
        </p:nvSpPr>
        <p:spPr>
          <a:xfrm>
            <a:off x="685800" y="3337291"/>
            <a:ext cx="3581400" cy="1475019"/>
          </a:xfrm>
        </p:spPr>
        <p:txBody>
          <a:bodyPr/>
          <a:lstStyle/>
          <a:p>
            <a:pPr marL="0" indent="0">
              <a:buClr>
                <a:schemeClr val="bg1"/>
              </a:buClr>
              <a:buNone/>
            </a:pPr>
            <a:r>
              <a:rPr lang="en-US" dirty="0"/>
              <a:t>Current state/future state definition</a:t>
            </a:r>
          </a:p>
        </p:txBody>
      </p:sp>
      <p:pic>
        <p:nvPicPr>
          <p:cNvPr id="3" name="Picture 2" descr="da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125384"/>
            <a:ext cx="1501356" cy="2249381"/>
          </a:xfrm>
          <a:prstGeom prst="rect">
            <a:avLst/>
          </a:prstGeom>
        </p:spPr>
      </p:pic>
      <p:sp>
        <p:nvSpPr>
          <p:cNvPr id="11"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29</a:t>
            </a:fld>
            <a:endParaRPr lang="en-US" dirty="0">
              <a:solidFill>
                <a:schemeClr val="bg1"/>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834" y="872359"/>
            <a:ext cx="1741766" cy="153155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4742959"/>
            <a:ext cx="1209524" cy="1514286"/>
          </a:xfrm>
          <a:prstGeom prst="rect">
            <a:avLst/>
          </a:prstGeom>
        </p:spPr>
      </p:pic>
    </p:spTree>
    <p:extLst>
      <p:ext uri="{BB962C8B-B14F-4D97-AF65-F5344CB8AC3E}">
        <p14:creationId xmlns:p14="http://schemas.microsoft.com/office/powerpoint/2010/main" val="298162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05400" y="-1"/>
            <a:ext cx="7086600" cy="6553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90600" y="2803525"/>
            <a:ext cx="3505200" cy="54927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Arial" panose="020B0604020202020204" pitchFamily="34" charset="0"/>
                <a:ea typeface="+mj-ea"/>
                <a:cs typeface="Arial" panose="020B0604020202020204" pitchFamily="34" charset="0"/>
              </a:defRPr>
            </a:lvl1pPr>
          </a:lstStyle>
          <a:p>
            <a:r>
              <a:rPr lang="en-US" sz="24000" b="1" dirty="0">
                <a:solidFill>
                  <a:schemeClr val="accent2"/>
                </a:solidFill>
                <a:latin typeface="+mn-lt"/>
              </a:rPr>
              <a:t>Agenda: </a:t>
            </a:r>
            <a:br>
              <a:rPr lang="en-US" dirty="0">
                <a:latin typeface="+mn-lt"/>
              </a:rPr>
            </a:br>
            <a:r>
              <a:rPr lang="en-US" sz="16000" dirty="0">
                <a:solidFill>
                  <a:schemeClr val="tx1"/>
                </a:solidFill>
                <a:latin typeface="+mn-lt"/>
              </a:rPr>
              <a:t>an overview </a:t>
            </a:r>
            <a:br>
              <a:rPr lang="en-US" sz="16000" dirty="0">
                <a:solidFill>
                  <a:schemeClr val="tx1"/>
                </a:solidFill>
                <a:latin typeface="+mn-lt"/>
              </a:rPr>
            </a:br>
            <a:r>
              <a:rPr lang="en-US" sz="16000" dirty="0">
                <a:solidFill>
                  <a:schemeClr val="tx1"/>
                </a:solidFill>
                <a:latin typeface="+mn-lt"/>
              </a:rPr>
              <a:t>of the game</a:t>
            </a:r>
          </a:p>
        </p:txBody>
      </p:sp>
      <p:sp>
        <p:nvSpPr>
          <p:cNvPr id="10" name="Content Placeholder 1"/>
          <p:cNvSpPr txBox="1">
            <a:spLocks/>
          </p:cNvSpPr>
          <p:nvPr/>
        </p:nvSpPr>
        <p:spPr>
          <a:xfrm>
            <a:off x="5334000" y="914400"/>
            <a:ext cx="6781800" cy="4867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b="1" dirty="0">
                <a:solidFill>
                  <a:srgbClr val="FFFFFF"/>
                </a:solidFill>
              </a:rPr>
              <a:t>Parker Hannifin: </a:t>
            </a:r>
            <a:r>
              <a:rPr lang="en-US" dirty="0">
                <a:solidFill>
                  <a:srgbClr val="FFFFFF"/>
                </a:solidFill>
              </a:rPr>
              <a:t>a global importer - exporter</a:t>
            </a:r>
          </a:p>
          <a:p>
            <a:pPr marL="0" indent="0">
              <a:spcAft>
                <a:spcPts val="1800"/>
              </a:spcAft>
              <a:buFont typeface="Arial" panose="020B0604020202020204" pitchFamily="34" charset="0"/>
              <a:buNone/>
            </a:pPr>
            <a:r>
              <a:rPr lang="en-US" b="1" dirty="0"/>
              <a:t>Chutes and ladders: </a:t>
            </a:r>
            <a:r>
              <a:rPr lang="en-US" dirty="0"/>
              <a:t>the risks and opportunities of global trade</a:t>
            </a:r>
          </a:p>
          <a:p>
            <a:pPr marL="0" indent="0">
              <a:spcAft>
                <a:spcPts val="1800"/>
              </a:spcAft>
              <a:buFont typeface="Arial" panose="020B0604020202020204" pitchFamily="34" charset="0"/>
              <a:buNone/>
            </a:pPr>
            <a:r>
              <a:rPr lang="en-US" b="1" dirty="0"/>
              <a:t>The current global trade environment</a:t>
            </a:r>
          </a:p>
          <a:p>
            <a:pPr marL="0" indent="0">
              <a:spcAft>
                <a:spcPts val="1800"/>
              </a:spcAft>
              <a:buFont typeface="Arial" panose="020B0604020202020204" pitchFamily="34" charset="0"/>
              <a:buNone/>
            </a:pPr>
            <a:r>
              <a:rPr lang="en-US" b="1" dirty="0"/>
              <a:t>Why get into this tricky game?</a:t>
            </a:r>
          </a:p>
          <a:p>
            <a:pPr marL="0" indent="0">
              <a:spcAft>
                <a:spcPts val="1800"/>
              </a:spcAft>
              <a:buFont typeface="Arial" panose="020B0604020202020204" pitchFamily="34" charset="0"/>
              <a:buNone/>
            </a:pPr>
            <a:r>
              <a:rPr lang="en-US" b="1" dirty="0"/>
              <a:t>Lessons learned</a:t>
            </a:r>
          </a:p>
          <a:p>
            <a:pPr marL="0" indent="0">
              <a:spcAft>
                <a:spcPts val="1800"/>
              </a:spcAft>
              <a:buFont typeface="Arial" panose="020B0604020202020204" pitchFamily="34" charset="0"/>
              <a:buNone/>
            </a:pPr>
            <a:r>
              <a:rPr lang="en-US" b="1" dirty="0"/>
              <a:t>Tools for success</a:t>
            </a:r>
          </a:p>
        </p:txBody>
      </p:sp>
      <p:sp>
        <p:nvSpPr>
          <p:cNvPr id="11" name="Slide Number Placeholder 3"/>
          <p:cNvSpPr txBox="1">
            <a:spLocks/>
          </p:cNvSpPr>
          <p:nvPr/>
        </p:nvSpPr>
        <p:spPr>
          <a:xfrm>
            <a:off x="0" y="6627813"/>
            <a:ext cx="609600" cy="198437"/>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900" dirty="0"/>
              <a:t> </a:t>
            </a:r>
          </a:p>
        </p:txBody>
      </p:sp>
      <p:sp>
        <p:nvSpPr>
          <p:cNvPr id="12" name="Rectangle 11"/>
          <p:cNvSpPr/>
          <p:nvPr/>
        </p:nvSpPr>
        <p:spPr>
          <a:xfrm>
            <a:off x="4953000" y="685800"/>
            <a:ext cx="7391400" cy="914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3</a:t>
            </a:fld>
            <a:endParaRPr lang="en-US" dirty="0"/>
          </a:p>
        </p:txBody>
      </p:sp>
    </p:spTree>
    <p:extLst>
      <p:ext uri="{BB962C8B-B14F-4D97-AF65-F5344CB8AC3E}">
        <p14:creationId xmlns:p14="http://schemas.microsoft.com/office/powerpoint/2010/main" val="93577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endParaRPr lang="en-US" dirty="0"/>
          </a:p>
        </p:txBody>
      </p:sp>
      <p:sp>
        <p:nvSpPr>
          <p:cNvPr id="5"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E69B5A5-54F4-4C9F-AA5E-6302C44C0AD5}" type="slidenum">
              <a:rPr lang="en-US" smtClean="0"/>
              <a:pPr>
                <a:defRPr/>
              </a:pPr>
              <a:t>30</a:t>
            </a:fld>
            <a:endParaRPr lang="en-US" dirty="0"/>
          </a:p>
        </p:txBody>
      </p:sp>
      <p:sp>
        <p:nvSpPr>
          <p:cNvPr id="6" name="Rectangle 5"/>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85800" y="2468992"/>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ANALYZE</a:t>
            </a:r>
            <a:endParaRPr kumimoji="0" lang="en-US" sz="6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81000" y="235995"/>
            <a:ext cx="3352800" cy="338554"/>
          </a:xfrm>
          <a:prstGeom prst="rect">
            <a:avLst/>
          </a:prstGeom>
          <a:noFill/>
        </p:spPr>
        <p:txBody>
          <a:bodyPr wrap="square" rtlCol="0">
            <a:spAutoFit/>
          </a:bodyPr>
          <a:lstStyle/>
          <a:p>
            <a:r>
              <a:rPr lang="en-US" sz="1600" b="1" dirty="0"/>
              <a:t>TOOLS FOR SUCCESS</a:t>
            </a:r>
          </a:p>
        </p:txBody>
      </p:sp>
      <p:sp>
        <p:nvSpPr>
          <p:cNvPr id="9" name="Rectangle 8"/>
          <p:cNvSpPr/>
          <p:nvPr/>
        </p:nvSpPr>
        <p:spPr>
          <a:xfrm>
            <a:off x="-76200" y="228601"/>
            <a:ext cx="24384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4294967295"/>
          </p:nvPr>
        </p:nvSpPr>
        <p:spPr>
          <a:xfrm>
            <a:off x="685800" y="3396677"/>
            <a:ext cx="4419600" cy="3144331"/>
          </a:xfrm>
        </p:spPr>
        <p:txBody>
          <a:bodyPr/>
          <a:lstStyle/>
          <a:p>
            <a:pPr>
              <a:buClr>
                <a:schemeClr val="bg1"/>
              </a:buClr>
              <a:buFont typeface="Wingdings" panose="05000000000000000000" pitchFamily="2" charset="2"/>
              <a:buChar char="§"/>
            </a:pPr>
            <a:r>
              <a:rPr lang="en-US" dirty="0"/>
              <a:t>SWOT analysis  </a:t>
            </a:r>
          </a:p>
          <a:p>
            <a:pPr>
              <a:buClr>
                <a:schemeClr val="bg1"/>
              </a:buClr>
              <a:buFont typeface="Wingdings" panose="05000000000000000000" pitchFamily="2" charset="2"/>
              <a:buChar char="§"/>
            </a:pPr>
            <a:r>
              <a:rPr lang="en-US" dirty="0"/>
              <a:t>Business case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488" y="0"/>
            <a:ext cx="7019925" cy="6553200"/>
          </a:xfrm>
          <a:prstGeom prst="rect">
            <a:avLst/>
          </a:prstGeom>
        </p:spPr>
      </p:pic>
      <p:sp>
        <p:nvSpPr>
          <p:cNvPr id="11" name="TextBox 10"/>
          <p:cNvSpPr txBox="1"/>
          <p:nvPr/>
        </p:nvSpPr>
        <p:spPr>
          <a:xfrm>
            <a:off x="5867400" y="348967"/>
            <a:ext cx="1981200" cy="381000"/>
          </a:xfrm>
          <a:prstGeom prst="rect">
            <a:avLst/>
          </a:prstGeom>
          <a:noFill/>
        </p:spPr>
        <p:txBody>
          <a:bodyPr wrap="square" rtlCol="0">
            <a:spAutoFit/>
          </a:bodyPr>
          <a:lstStyle/>
          <a:p>
            <a:r>
              <a:rPr lang="en-US" b="1" dirty="0"/>
              <a:t>STRENGTH</a:t>
            </a:r>
          </a:p>
        </p:txBody>
      </p:sp>
      <p:sp>
        <p:nvSpPr>
          <p:cNvPr id="12" name="TextBox 11"/>
          <p:cNvSpPr txBox="1"/>
          <p:nvPr/>
        </p:nvSpPr>
        <p:spPr>
          <a:xfrm>
            <a:off x="9057167" y="348967"/>
            <a:ext cx="1981200" cy="381000"/>
          </a:xfrm>
          <a:prstGeom prst="rect">
            <a:avLst/>
          </a:prstGeom>
          <a:noFill/>
        </p:spPr>
        <p:txBody>
          <a:bodyPr wrap="square" rtlCol="0">
            <a:spAutoFit/>
          </a:bodyPr>
          <a:lstStyle/>
          <a:p>
            <a:r>
              <a:rPr lang="en-US" b="1" dirty="0"/>
              <a:t>WEAKNESS</a:t>
            </a:r>
          </a:p>
        </p:txBody>
      </p:sp>
      <p:sp>
        <p:nvSpPr>
          <p:cNvPr id="13" name="TextBox 12"/>
          <p:cNvSpPr txBox="1"/>
          <p:nvPr/>
        </p:nvSpPr>
        <p:spPr>
          <a:xfrm>
            <a:off x="5846135" y="3496204"/>
            <a:ext cx="1981200" cy="381000"/>
          </a:xfrm>
          <a:prstGeom prst="rect">
            <a:avLst/>
          </a:prstGeom>
          <a:noFill/>
        </p:spPr>
        <p:txBody>
          <a:bodyPr wrap="square" rtlCol="0">
            <a:spAutoFit/>
          </a:bodyPr>
          <a:lstStyle/>
          <a:p>
            <a:r>
              <a:rPr lang="en-US" b="1" dirty="0"/>
              <a:t>OPPORTUNITIES</a:t>
            </a:r>
          </a:p>
        </p:txBody>
      </p:sp>
      <p:sp>
        <p:nvSpPr>
          <p:cNvPr id="14" name="TextBox 13"/>
          <p:cNvSpPr txBox="1"/>
          <p:nvPr/>
        </p:nvSpPr>
        <p:spPr>
          <a:xfrm>
            <a:off x="9035902" y="3496204"/>
            <a:ext cx="1981200" cy="381000"/>
          </a:xfrm>
          <a:prstGeom prst="rect">
            <a:avLst/>
          </a:prstGeom>
          <a:noFill/>
        </p:spPr>
        <p:txBody>
          <a:bodyPr wrap="square" rtlCol="0">
            <a:spAutoFit/>
          </a:bodyPr>
          <a:lstStyle/>
          <a:p>
            <a:r>
              <a:rPr lang="en-US" b="1" dirty="0"/>
              <a:t>THREATS</a:t>
            </a:r>
          </a:p>
        </p:txBody>
      </p:sp>
      <p:sp>
        <p:nvSpPr>
          <p:cNvPr id="15"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30</a:t>
            </a:fld>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387" y="3877204"/>
            <a:ext cx="2916866" cy="2218796"/>
          </a:xfrm>
          <a:prstGeom prst="rect">
            <a:avLst/>
          </a:prstGeom>
        </p:spPr>
      </p:pic>
      <p:grpSp>
        <p:nvGrpSpPr>
          <p:cNvPr id="18" name="Group 17"/>
          <p:cNvGrpSpPr/>
          <p:nvPr/>
        </p:nvGrpSpPr>
        <p:grpSpPr>
          <a:xfrm>
            <a:off x="9110472" y="3528941"/>
            <a:ext cx="2523170" cy="2715325"/>
            <a:chOff x="9296400" y="3581400"/>
            <a:chExt cx="2353584" cy="255117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400" y="4050941"/>
              <a:ext cx="2353584" cy="2081636"/>
            </a:xfrm>
            <a:prstGeom prst="rect">
              <a:avLst/>
            </a:prstGeom>
          </p:spPr>
        </p:pic>
        <p:sp>
          <p:nvSpPr>
            <p:cNvPr id="17" name="Rectangle 16"/>
            <p:cNvSpPr/>
            <p:nvPr/>
          </p:nvSpPr>
          <p:spPr>
            <a:xfrm>
              <a:off x="10494686" y="3581400"/>
              <a:ext cx="914400" cy="469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9144000" y="729967"/>
            <a:ext cx="2362200" cy="2069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818"/>
          <a:stretch/>
        </p:blipFill>
        <p:spPr>
          <a:xfrm>
            <a:off x="8839200" y="914400"/>
            <a:ext cx="2794442" cy="2124605"/>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0640" y="914400"/>
            <a:ext cx="2982360" cy="2124605"/>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3738" y="3909941"/>
            <a:ext cx="2936637" cy="2414658"/>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8800" y="4742959"/>
            <a:ext cx="1209524" cy="151428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0281" y="864686"/>
            <a:ext cx="1733314" cy="1524121"/>
          </a:xfrm>
          <a:prstGeom prst="rect">
            <a:avLst/>
          </a:prstGeom>
        </p:spPr>
      </p:pic>
    </p:spTree>
    <p:extLst>
      <p:ext uri="{BB962C8B-B14F-4D97-AF65-F5344CB8AC3E}">
        <p14:creationId xmlns:p14="http://schemas.microsoft.com/office/powerpoint/2010/main" val="232165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34094"/>
            <a:ext cx="5257800" cy="4183604"/>
          </a:xfrm>
          <a:prstGeom prst="rect">
            <a:avLst/>
          </a:prstGeom>
        </p:spPr>
      </p:pic>
      <p:sp>
        <p:nvSpPr>
          <p:cNvPr id="4" name="Slide Number Placeholder 3"/>
          <p:cNvSpPr>
            <a:spLocks noGrp="1"/>
          </p:cNvSpPr>
          <p:nvPr>
            <p:ph type="sldNum" sz="quarter" idx="4294967295"/>
          </p:nvPr>
        </p:nvSpPr>
        <p:spPr/>
        <p:txBody>
          <a:bodyPr/>
          <a:lstStyle/>
          <a:p>
            <a:pPr>
              <a:defRPr/>
            </a:pPr>
            <a:r>
              <a:rPr lang="en-US" dirty="0"/>
              <a:t> </a:t>
            </a:r>
          </a:p>
        </p:txBody>
      </p:sp>
      <p:sp>
        <p:nvSpPr>
          <p:cNvPr id="24" name="Rectangle 23"/>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627888" y="2460226"/>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PLAN</a:t>
            </a:r>
            <a:endParaRPr kumimoji="0" lang="en-US" sz="6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381000" y="235995"/>
            <a:ext cx="3352800" cy="338554"/>
          </a:xfrm>
          <a:prstGeom prst="rect">
            <a:avLst/>
          </a:prstGeom>
          <a:noFill/>
        </p:spPr>
        <p:txBody>
          <a:bodyPr wrap="square" rtlCol="0">
            <a:spAutoFit/>
          </a:bodyPr>
          <a:lstStyle/>
          <a:p>
            <a:r>
              <a:rPr lang="en-US" sz="1600" b="1" dirty="0"/>
              <a:t>TOOLS FOR SUCCESS</a:t>
            </a:r>
          </a:p>
        </p:txBody>
      </p:sp>
      <p:sp>
        <p:nvSpPr>
          <p:cNvPr id="27" name="Rectangle 26"/>
          <p:cNvSpPr/>
          <p:nvPr/>
        </p:nvSpPr>
        <p:spPr>
          <a:xfrm>
            <a:off x="-76200" y="228601"/>
            <a:ext cx="24384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1"/>
          <p:cNvSpPr txBox="1">
            <a:spLocks/>
          </p:cNvSpPr>
          <p:nvPr/>
        </p:nvSpPr>
        <p:spPr>
          <a:xfrm>
            <a:off x="685800" y="3200400"/>
            <a:ext cx="4419600" cy="3144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dirty="0"/>
              <a:t>Detailed planning for </a:t>
            </a:r>
            <a:br>
              <a:rPr lang="en-US" dirty="0"/>
            </a:br>
            <a:r>
              <a:rPr lang="en-US" dirty="0"/>
              <a:t>each step of the way, </a:t>
            </a:r>
            <a:br>
              <a:rPr lang="en-US" dirty="0"/>
            </a:br>
            <a:r>
              <a:rPr lang="en-US" dirty="0"/>
              <a:t>with contingencies </a:t>
            </a:r>
            <a:br>
              <a:rPr lang="en-US" dirty="0"/>
            </a:br>
            <a:r>
              <a:rPr lang="en-US" dirty="0"/>
              <a:t>defined ahead of time</a:t>
            </a:r>
          </a:p>
        </p:txBody>
      </p:sp>
      <p:sp>
        <p:nvSpPr>
          <p:cNvPr id="18" name="TextBox 17"/>
          <p:cNvSpPr txBox="1"/>
          <p:nvPr/>
        </p:nvSpPr>
        <p:spPr>
          <a:xfrm>
            <a:off x="5638800" y="4420746"/>
            <a:ext cx="4495800" cy="1631216"/>
          </a:xfrm>
          <a:prstGeom prst="rect">
            <a:avLst/>
          </a:prstGeom>
          <a:noFill/>
        </p:spPr>
        <p:txBody>
          <a:bodyPr wrap="square" rtlCol="0">
            <a:spAutoFit/>
          </a:bodyPr>
          <a:lstStyle/>
          <a:p>
            <a:pPr>
              <a:defRPr/>
            </a:pPr>
            <a:r>
              <a:rPr lang="en-US" sz="3200" dirty="0">
                <a:solidFill>
                  <a:schemeClr val="accent2"/>
                </a:solidFill>
                <a:cs typeface="Arial" charset="0"/>
              </a:rPr>
              <a:t>“Plans are nothing.   </a:t>
            </a:r>
            <a:br>
              <a:rPr lang="en-US" sz="3200" dirty="0">
                <a:solidFill>
                  <a:schemeClr val="accent2"/>
                </a:solidFill>
                <a:cs typeface="Arial" charset="0"/>
              </a:rPr>
            </a:br>
            <a:r>
              <a:rPr lang="en-US" sz="3200" dirty="0">
                <a:solidFill>
                  <a:schemeClr val="accent2"/>
                </a:solidFill>
                <a:cs typeface="Arial" charset="0"/>
              </a:rPr>
              <a:t>  Planning is everything.” </a:t>
            </a:r>
          </a:p>
          <a:p>
            <a:pPr>
              <a:defRPr/>
            </a:pPr>
            <a:r>
              <a:rPr lang="en-US" dirty="0">
                <a:cs typeface="Arial" charset="0"/>
              </a:rPr>
              <a:t>                                - Dwight D. </a:t>
            </a:r>
            <a:r>
              <a:rPr lang="en-US" dirty="0" err="1">
                <a:cs typeface="Arial" charset="0"/>
              </a:rPr>
              <a:t>Eisenhowser</a:t>
            </a:r>
            <a:endParaRPr lang="en-US" dirty="0">
              <a:cs typeface="Arial" charset="0"/>
            </a:endParaRPr>
          </a:p>
          <a:p>
            <a:endParaRPr lang="en-US" dirty="0"/>
          </a:p>
        </p:txBody>
      </p:sp>
      <p:sp>
        <p:nvSpPr>
          <p:cNvPr id="30"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31</a:t>
            </a:fld>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60243"/>
            <a:ext cx="1789483" cy="157351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4742959"/>
            <a:ext cx="1209524" cy="1514286"/>
          </a:xfrm>
          <a:prstGeom prst="rect">
            <a:avLst/>
          </a:prstGeom>
        </p:spPr>
      </p:pic>
    </p:spTree>
    <p:extLst>
      <p:ext uri="{BB962C8B-B14F-4D97-AF65-F5344CB8AC3E}">
        <p14:creationId xmlns:p14="http://schemas.microsoft.com/office/powerpoint/2010/main" val="8797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7566" r="10624" b="5682"/>
          <a:stretch/>
        </p:blipFill>
        <p:spPr>
          <a:xfrm>
            <a:off x="4421188" y="0"/>
            <a:ext cx="7769226" cy="6570890"/>
          </a:xfrm>
          <a:prstGeom prst="rect">
            <a:avLst/>
          </a:prstGeom>
        </p:spPr>
      </p:pic>
      <p:sp>
        <p:nvSpPr>
          <p:cNvPr id="4" name="Slide Number Placeholder 3"/>
          <p:cNvSpPr>
            <a:spLocks noGrp="1"/>
          </p:cNvSpPr>
          <p:nvPr>
            <p:ph type="sldNum" sz="quarter" idx="4294967295"/>
          </p:nvPr>
        </p:nvSpPr>
        <p:spPr/>
        <p:txBody>
          <a:bodyPr/>
          <a:lstStyle/>
          <a:p>
            <a:pPr>
              <a:defRPr/>
            </a:pPr>
            <a:r>
              <a:rPr lang="en-US" dirty="0"/>
              <a:t> </a:t>
            </a:r>
          </a:p>
        </p:txBody>
      </p:sp>
      <p:sp>
        <p:nvSpPr>
          <p:cNvPr id="5"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sp>
        <p:nvSpPr>
          <p:cNvPr id="6" name="Rectangle 5"/>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72084" y="2476226"/>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CONTROL</a:t>
            </a:r>
            <a:endParaRPr kumimoji="0" lang="en-US" sz="6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81000" y="235995"/>
            <a:ext cx="3352800" cy="338554"/>
          </a:xfrm>
          <a:prstGeom prst="rect">
            <a:avLst/>
          </a:prstGeom>
          <a:noFill/>
        </p:spPr>
        <p:txBody>
          <a:bodyPr wrap="square" rtlCol="0">
            <a:spAutoFit/>
          </a:bodyPr>
          <a:lstStyle/>
          <a:p>
            <a:r>
              <a:rPr lang="en-US" sz="1600" b="1" dirty="0"/>
              <a:t>TOOLS FOR SUCCESS</a:t>
            </a:r>
          </a:p>
        </p:txBody>
      </p:sp>
      <p:sp>
        <p:nvSpPr>
          <p:cNvPr id="9" name="Rectangle 8"/>
          <p:cNvSpPr/>
          <p:nvPr/>
        </p:nvSpPr>
        <p:spPr>
          <a:xfrm>
            <a:off x="-76200" y="228601"/>
            <a:ext cx="24384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p:cNvSpPr txBox="1">
            <a:spLocks/>
          </p:cNvSpPr>
          <p:nvPr/>
        </p:nvSpPr>
        <p:spPr>
          <a:xfrm>
            <a:off x="685800" y="3314381"/>
            <a:ext cx="4419600" cy="3144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None/>
            </a:pPr>
            <a:r>
              <a:rPr lang="en-US" dirty="0"/>
              <a:t>How will you know if </a:t>
            </a:r>
            <a:br>
              <a:rPr lang="en-US" dirty="0"/>
            </a:br>
            <a:r>
              <a:rPr lang="en-US" dirty="0"/>
              <a:t>you are on plan or not?</a:t>
            </a:r>
          </a:p>
        </p:txBody>
      </p:sp>
      <p:sp>
        <p:nvSpPr>
          <p:cNvPr id="12"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32</a:t>
            </a:fld>
            <a:endParaRPr lang="en-US"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751" y="902208"/>
            <a:ext cx="1752849" cy="154129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4742959"/>
            <a:ext cx="1209524" cy="1514286"/>
          </a:xfrm>
          <a:prstGeom prst="rect">
            <a:avLst/>
          </a:prstGeom>
        </p:spPr>
      </p:pic>
    </p:spTree>
    <p:extLst>
      <p:ext uri="{BB962C8B-B14F-4D97-AF65-F5344CB8AC3E}">
        <p14:creationId xmlns:p14="http://schemas.microsoft.com/office/powerpoint/2010/main" val="145880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r>
              <a:rPr lang="en-US"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629099"/>
            <a:ext cx="6858000" cy="5143500"/>
          </a:xfrm>
          <a:prstGeom prst="rect">
            <a:avLst/>
          </a:prstGeom>
        </p:spPr>
      </p:pic>
      <p:sp>
        <p:nvSpPr>
          <p:cNvPr id="6"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sp>
        <p:nvSpPr>
          <p:cNvPr id="7" name="Rectangle 6"/>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55320" y="1652407"/>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RESOURCES</a:t>
            </a:r>
            <a:endParaRPr kumimoji="0" lang="en-US" sz="5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81000" y="235995"/>
            <a:ext cx="3352800" cy="338554"/>
          </a:xfrm>
          <a:prstGeom prst="rect">
            <a:avLst/>
          </a:prstGeom>
          <a:noFill/>
        </p:spPr>
        <p:txBody>
          <a:bodyPr wrap="square" rtlCol="0">
            <a:spAutoFit/>
          </a:bodyPr>
          <a:lstStyle/>
          <a:p>
            <a:r>
              <a:rPr lang="en-US" sz="1600" b="1" dirty="0"/>
              <a:t>TOOLS FOR SUCCESS</a:t>
            </a:r>
          </a:p>
        </p:txBody>
      </p:sp>
      <p:sp>
        <p:nvSpPr>
          <p:cNvPr id="10" name="Rectangle 9"/>
          <p:cNvSpPr/>
          <p:nvPr/>
        </p:nvSpPr>
        <p:spPr>
          <a:xfrm>
            <a:off x="-76200" y="228601"/>
            <a:ext cx="24384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4294967295"/>
          </p:nvPr>
        </p:nvSpPr>
        <p:spPr>
          <a:xfrm>
            <a:off x="609600" y="2566336"/>
            <a:ext cx="4419600" cy="2213448"/>
          </a:xfrm>
        </p:spPr>
        <p:txBody>
          <a:bodyPr>
            <a:normAutofit/>
          </a:bodyPr>
          <a:lstStyle/>
          <a:p>
            <a:pPr>
              <a:buClr>
                <a:schemeClr val="bg1"/>
              </a:buClr>
              <a:buFont typeface="Wingdings" panose="05000000000000000000" pitchFamily="2" charset="2"/>
              <a:buChar char="§"/>
            </a:pPr>
            <a:r>
              <a:rPr lang="en-US" dirty="0"/>
              <a:t>OC Chamber of Commerce</a:t>
            </a:r>
          </a:p>
          <a:p>
            <a:pPr>
              <a:buClr>
                <a:schemeClr val="bg1"/>
              </a:buClr>
              <a:buFont typeface="Wingdings" panose="05000000000000000000" pitchFamily="2" charset="2"/>
              <a:buChar char="§"/>
            </a:pPr>
            <a:r>
              <a:rPr lang="en-US" dirty="0"/>
              <a:t>U.S. Department of Commerce</a:t>
            </a:r>
          </a:p>
          <a:p>
            <a:pPr>
              <a:buClr>
                <a:schemeClr val="bg1"/>
              </a:buClr>
              <a:buFont typeface="Wingdings" panose="05000000000000000000" pitchFamily="2" charset="2"/>
              <a:buChar char="§"/>
            </a:pPr>
            <a:r>
              <a:rPr lang="en-US" dirty="0"/>
              <a:t>Additional sources</a:t>
            </a:r>
          </a:p>
        </p:txBody>
      </p:sp>
      <p:sp>
        <p:nvSpPr>
          <p:cNvPr id="11"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33</a:t>
            </a:fld>
            <a:endParaRPr lang="en-US"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938" y="4805457"/>
            <a:ext cx="1209524" cy="1514286"/>
          </a:xfrm>
          <a:prstGeom prst="rect">
            <a:avLst/>
          </a:prstGeom>
        </p:spPr>
      </p:pic>
    </p:spTree>
    <p:extLst>
      <p:ext uri="{BB962C8B-B14F-4D97-AF65-F5344CB8AC3E}">
        <p14:creationId xmlns:p14="http://schemas.microsoft.com/office/powerpoint/2010/main" val="141991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47700" y="3785190"/>
            <a:ext cx="115443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7700" y="4306185"/>
            <a:ext cx="115443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7700" y="4837813"/>
            <a:ext cx="115443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7700" y="5390706"/>
            <a:ext cx="115443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47700" y="3200400"/>
            <a:ext cx="115443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sp>
        <p:nvSpPr>
          <p:cNvPr id="6" name="Rectangle 5"/>
          <p:cNvSpPr/>
          <p:nvPr/>
        </p:nvSpPr>
        <p:spPr>
          <a:xfrm>
            <a:off x="0" y="5670"/>
            <a:ext cx="12192000" cy="266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85800" y="1663115"/>
            <a:ext cx="41910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CONTACTS</a:t>
            </a:r>
            <a:endParaRPr kumimoji="0" lang="en-US" sz="54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81000" y="235995"/>
            <a:ext cx="3352800" cy="338554"/>
          </a:xfrm>
          <a:prstGeom prst="rect">
            <a:avLst/>
          </a:prstGeom>
          <a:noFill/>
        </p:spPr>
        <p:txBody>
          <a:bodyPr wrap="square" rtlCol="0">
            <a:spAutoFit/>
          </a:bodyPr>
          <a:lstStyle/>
          <a:p>
            <a:r>
              <a:rPr lang="en-US" sz="1600" b="1" dirty="0"/>
              <a:t>TOOLS FOR SUCCESS</a:t>
            </a:r>
          </a:p>
        </p:txBody>
      </p:sp>
      <p:sp>
        <p:nvSpPr>
          <p:cNvPr id="9" name="Rectangle 8"/>
          <p:cNvSpPr/>
          <p:nvPr/>
        </p:nvSpPr>
        <p:spPr>
          <a:xfrm>
            <a:off x="-76200" y="228601"/>
            <a:ext cx="24384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64233245"/>
              </p:ext>
            </p:extLst>
          </p:nvPr>
        </p:nvGraphicFramePr>
        <p:xfrm>
          <a:off x="838200" y="2933121"/>
          <a:ext cx="11353800" cy="2954655"/>
        </p:xfrm>
        <a:graphic>
          <a:graphicData uri="http://schemas.openxmlformats.org/drawingml/2006/table">
            <a:tbl>
              <a:tblPr>
                <a:tableStyleId>{5C22544A-7EE6-4342-B048-85BDC9FD1C3A}</a:tableStyleId>
              </a:tblPr>
              <a:tblGrid>
                <a:gridCol w="5966960">
                  <a:extLst>
                    <a:ext uri="{9D8B030D-6E8A-4147-A177-3AD203B41FA5}">
                      <a16:colId xmlns:a16="http://schemas.microsoft.com/office/drawing/2014/main" val="683661018"/>
                    </a:ext>
                  </a:extLst>
                </a:gridCol>
                <a:gridCol w="269342">
                  <a:extLst>
                    <a:ext uri="{9D8B030D-6E8A-4147-A177-3AD203B41FA5}">
                      <a16:colId xmlns:a16="http://schemas.microsoft.com/office/drawing/2014/main" val="3464248683"/>
                    </a:ext>
                  </a:extLst>
                </a:gridCol>
                <a:gridCol w="5117498">
                  <a:extLst>
                    <a:ext uri="{9D8B030D-6E8A-4147-A177-3AD203B41FA5}">
                      <a16:colId xmlns:a16="http://schemas.microsoft.com/office/drawing/2014/main" val="2829593928"/>
                    </a:ext>
                  </a:extLst>
                </a:gridCol>
              </a:tblGrid>
              <a:tr h="190500">
                <a:tc>
                  <a:txBody>
                    <a:bodyPr/>
                    <a:lstStyle/>
                    <a:p>
                      <a:pPr algn="l" fontAlgn="b"/>
                      <a:r>
                        <a:rPr lang="en-US" sz="1700" b="1" u="none" strike="noStrike" dirty="0">
                          <a:effectLst/>
                        </a:rPr>
                        <a:t>Orange County Center for International Trade Development</a:t>
                      </a:r>
                      <a:endParaRPr lang="en-US" sz="1700" b="1" i="0" u="none" strike="noStrike" dirty="0">
                        <a:solidFill>
                          <a:srgbClr val="000000"/>
                        </a:solidFill>
                        <a:effectLst/>
                        <a:latin typeface="Calibri" panose="020F0502020204030204" pitchFamily="34" charset="0"/>
                      </a:endParaRPr>
                    </a:p>
                  </a:txBody>
                  <a:tcPr marL="9525" marR="9525" marT="9525" marB="0" anchor="b">
                    <a:lnB w="12700" cmpd="sng">
                      <a:noFill/>
                    </a:ln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dirty="0">
                          <a:effectLst/>
                          <a:hlinkClick r:id="rId2"/>
                        </a:rPr>
                        <a:t>http://orangecountycitd.com/</a:t>
                      </a:r>
                      <a:endParaRPr lang="en-US" sz="1700" b="0" i="0" u="none" strike="noStrike" dirty="0">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813592104"/>
                  </a:ext>
                </a:extLst>
              </a:tr>
              <a:tr h="190500">
                <a:tc>
                  <a:txBody>
                    <a:bodyPr/>
                    <a:lstStyle/>
                    <a:p>
                      <a:pPr algn="l" fontAlgn="b"/>
                      <a:r>
                        <a:rPr lang="en-US" sz="1700" b="1" u="none" strike="noStrike" dirty="0">
                          <a:effectLst/>
                        </a:rPr>
                        <a:t>Women in International Trade</a:t>
                      </a:r>
                      <a:endParaRPr lang="en-US" sz="1700" b="1"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lnL w="12700" cmpd="sng">
                      <a:noFill/>
                    </a:lnL>
                    <a:noFill/>
                  </a:tcPr>
                </a:tc>
                <a:tc>
                  <a:txBody>
                    <a:bodyPr/>
                    <a:lstStyle/>
                    <a:p>
                      <a:pPr algn="l" fontAlgn="b"/>
                      <a:r>
                        <a:rPr lang="en-US" sz="1700" u="none" strike="noStrike">
                          <a:effectLst/>
                          <a:hlinkClick r:id="rId3"/>
                        </a:rPr>
                        <a:t>http://witoc.org</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851476816"/>
                  </a:ext>
                </a:extLst>
              </a:tr>
              <a:tr h="190500">
                <a:tc>
                  <a:txBody>
                    <a:bodyPr/>
                    <a:lstStyle/>
                    <a:p>
                      <a:pPr algn="l" fontAlgn="b"/>
                      <a:r>
                        <a:rPr lang="en-US" sz="1700" b="1" u="none" strike="noStrike">
                          <a:effectLst/>
                        </a:rPr>
                        <a:t>California Manufacturing Technology Consulting</a:t>
                      </a:r>
                      <a:endParaRPr lang="en-US" sz="1700" b="1" i="0" u="none" strike="noStrike">
                        <a:solidFill>
                          <a:srgbClr val="000000"/>
                        </a:solidFill>
                        <a:effectLst/>
                        <a:latin typeface="Calibri" panose="020F0502020204030204" pitchFamily="34" charset="0"/>
                      </a:endParaRPr>
                    </a:p>
                  </a:txBody>
                  <a:tcPr marL="9525" marR="9525" marT="9525" marB="0" anchor="b">
                    <a:lnT w="12700" cmpd="sng">
                      <a:noFill/>
                    </a:lnT>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a:effectLst/>
                          <a:hlinkClick r:id="rId4"/>
                        </a:rPr>
                        <a:t>http://www.cmtc.com/</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369442283"/>
                  </a:ext>
                </a:extLst>
              </a:tr>
              <a:tr h="190500">
                <a:tc>
                  <a:txBody>
                    <a:bodyPr/>
                    <a:lstStyle/>
                    <a:p>
                      <a:pPr algn="l" fontAlgn="b"/>
                      <a:r>
                        <a:rPr lang="en-US" sz="1700" b="1" u="none" strike="noStrike">
                          <a:effectLst/>
                        </a:rPr>
                        <a:t>Greater Irvine Chamber</a:t>
                      </a:r>
                      <a:endParaRPr lang="en-US" sz="17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a:effectLst/>
                          <a:hlinkClick r:id="rId5"/>
                        </a:rPr>
                        <a:t>https://www.greaterirvinechamber.com/irvinechamber</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235207715"/>
                  </a:ext>
                </a:extLst>
              </a:tr>
              <a:tr h="190500">
                <a:tc>
                  <a:txBody>
                    <a:bodyPr/>
                    <a:lstStyle/>
                    <a:p>
                      <a:pPr algn="l" fontAlgn="b"/>
                      <a:r>
                        <a:rPr lang="en-US" sz="1700" b="1" u="none" strike="noStrike">
                          <a:effectLst/>
                        </a:rPr>
                        <a:t>Port of Los Angeles Trade Connect</a:t>
                      </a:r>
                      <a:endParaRPr lang="en-US" sz="17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a:effectLst/>
                          <a:hlinkClick r:id="rId6"/>
                        </a:rPr>
                        <a:t>http://www.latradeconnect.org/</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947455500"/>
                  </a:ext>
                </a:extLst>
              </a:tr>
              <a:tr h="190500">
                <a:tc>
                  <a:txBody>
                    <a:bodyPr/>
                    <a:lstStyle/>
                    <a:p>
                      <a:pPr algn="l" fontAlgn="b"/>
                      <a:r>
                        <a:rPr lang="en-US" sz="1700" b="1" u="none" strike="noStrike">
                          <a:effectLst/>
                        </a:rPr>
                        <a:t>Export - Import Bank of the United States</a:t>
                      </a:r>
                      <a:endParaRPr lang="en-US" sz="17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a:effectLst/>
                          <a:hlinkClick r:id="rId7"/>
                        </a:rPr>
                        <a:t>http://grow.exim.gov</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374408535"/>
                  </a:ext>
                </a:extLst>
              </a:tr>
              <a:tr h="190500">
                <a:tc>
                  <a:txBody>
                    <a:bodyPr/>
                    <a:lstStyle/>
                    <a:p>
                      <a:pPr algn="l" fontAlgn="b"/>
                      <a:r>
                        <a:rPr lang="en-US" sz="1700" b="1" u="none" strike="noStrike">
                          <a:effectLst/>
                        </a:rPr>
                        <a:t>U.S. Commercial Service</a:t>
                      </a:r>
                      <a:endParaRPr lang="en-US" sz="17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a:effectLst/>
                          <a:hlinkClick r:id="rId8"/>
                        </a:rPr>
                        <a:t>http://www.trade.gov/cs/</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200813612"/>
                  </a:ext>
                </a:extLst>
              </a:tr>
              <a:tr h="190500">
                <a:tc>
                  <a:txBody>
                    <a:bodyPr/>
                    <a:lstStyle/>
                    <a:p>
                      <a:pPr algn="l" fontAlgn="b"/>
                      <a:r>
                        <a:rPr lang="en-US" sz="1700" b="1" u="none" strike="noStrike">
                          <a:effectLst/>
                        </a:rPr>
                        <a:t>U.S. Small Business Adminstration</a:t>
                      </a:r>
                      <a:endParaRPr lang="en-US" sz="17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a:effectLst/>
                          <a:hlinkClick r:id="rId9"/>
                        </a:rPr>
                        <a:t>https://www.sba.gov/</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169007103"/>
                  </a:ext>
                </a:extLst>
              </a:tr>
              <a:tr h="190500">
                <a:tc gridSpan="2">
                  <a:txBody>
                    <a:bodyPr/>
                    <a:lstStyle/>
                    <a:p>
                      <a:pPr algn="l" fontAlgn="b"/>
                      <a:r>
                        <a:rPr lang="en-US" sz="1700" b="1" u="none" strike="noStrike">
                          <a:effectLst/>
                        </a:rPr>
                        <a:t>America's SBDC California Orange County Inland Empire Network</a:t>
                      </a:r>
                      <a:endParaRPr lang="en-US" sz="1700" b="1" i="0" u="none" strike="noStrike">
                        <a:solidFill>
                          <a:srgbClr val="000000"/>
                        </a:solidFill>
                        <a:effectLst/>
                        <a:latin typeface="Calibri" panose="020F0502020204030204" pitchFamily="34" charset="0"/>
                      </a:endParaRPr>
                    </a:p>
                  </a:txBody>
                  <a:tcPr marL="9525" marR="9525" marT="9525" marB="0" anchor="b">
                    <a:noFill/>
                  </a:tcPr>
                </a:tc>
                <a:tc hMerge="1">
                  <a:txBody>
                    <a:bodyPr/>
                    <a:lstStyle/>
                    <a:p>
                      <a:endParaRPr lang="en-US"/>
                    </a:p>
                  </a:txBody>
                  <a:tcPr/>
                </a:tc>
                <a:tc>
                  <a:txBody>
                    <a:bodyPr/>
                    <a:lstStyle/>
                    <a:p>
                      <a:pPr algn="l" fontAlgn="b"/>
                      <a:r>
                        <a:rPr lang="en-US" sz="1700" u="none" strike="noStrike">
                          <a:effectLst/>
                          <a:hlinkClick r:id="rId10"/>
                        </a:rPr>
                        <a:t>http://www.leadsbdc.org/</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135529186"/>
                  </a:ext>
                </a:extLst>
              </a:tr>
              <a:tr h="190500">
                <a:tc>
                  <a:txBody>
                    <a:bodyPr/>
                    <a:lstStyle/>
                    <a:p>
                      <a:pPr algn="l" fontAlgn="b"/>
                      <a:r>
                        <a:rPr lang="en-US" sz="1700" b="1" u="none" strike="noStrike">
                          <a:effectLst/>
                        </a:rPr>
                        <a:t>DEC Southern California District Export Council</a:t>
                      </a:r>
                      <a:endParaRPr lang="en-US" sz="17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a:effectLst/>
                          <a:hlinkClick r:id="rId11"/>
                        </a:rPr>
                        <a:t>http://www.decsocal.org/</a:t>
                      </a:r>
                      <a:endParaRPr lang="en-US" sz="1700" b="0" i="0" u="none" strike="noStrike">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73273816"/>
                  </a:ext>
                </a:extLst>
              </a:tr>
              <a:tr h="190500">
                <a:tc>
                  <a:txBody>
                    <a:bodyPr/>
                    <a:lstStyle/>
                    <a:p>
                      <a:pPr algn="l" fontAlgn="b"/>
                      <a:r>
                        <a:rPr lang="en-US" sz="1700" b="1" u="none" strike="noStrike" dirty="0">
                          <a:effectLst/>
                        </a:rPr>
                        <a:t>The Port of Long Beach</a:t>
                      </a:r>
                      <a:endParaRPr lang="en-US" sz="17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l" fontAlgn="b"/>
                      <a:endParaRPr lang="en-US" sz="1700" b="0"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l" fontAlgn="b"/>
                      <a:r>
                        <a:rPr lang="en-US" sz="1700" u="none" strike="noStrike" dirty="0">
                          <a:effectLst/>
                          <a:hlinkClick r:id="rId12"/>
                        </a:rPr>
                        <a:t>http://www.polb.com/</a:t>
                      </a:r>
                      <a:endParaRPr lang="en-US" sz="1700" b="0" i="0" u="none" strike="noStrike" dirty="0">
                        <a:solidFill>
                          <a:srgbClr val="0563C1"/>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152777440"/>
                  </a:ext>
                </a:extLst>
              </a:tr>
            </a:tbl>
          </a:graphicData>
        </a:graphic>
      </p:graphicFrame>
      <p:sp>
        <p:nvSpPr>
          <p:cNvPr id="15"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34</a:t>
            </a:fld>
            <a:endParaRPr lang="en-US" dirty="0"/>
          </a:p>
        </p:txBody>
      </p:sp>
      <p:cxnSp>
        <p:nvCxnSpPr>
          <p:cNvPr id="10" name="Straight Connector 9"/>
          <p:cNvCxnSpPr/>
          <p:nvPr/>
        </p:nvCxnSpPr>
        <p:spPr>
          <a:xfrm flipV="1">
            <a:off x="6781800" y="3124200"/>
            <a:ext cx="0" cy="24951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4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2600" y="3124200"/>
            <a:ext cx="6255488" cy="2895600"/>
          </a:xfrm>
        </p:spPr>
        <p:txBody>
          <a:bodyPr/>
          <a:lstStyle/>
          <a:p>
            <a:pPr marL="0" indent="0">
              <a:buNone/>
            </a:pPr>
            <a:r>
              <a:rPr lang="en-US" b="1" dirty="0">
                <a:latin typeface="+mn-lt"/>
              </a:rPr>
              <a:t>Key take-aways</a:t>
            </a:r>
          </a:p>
          <a:p>
            <a:pPr marL="0" lvl="1">
              <a:buClr>
                <a:schemeClr val="accent2"/>
              </a:buClr>
              <a:buFont typeface="Wingdings" panose="05000000000000000000" pitchFamily="2" charset="2"/>
              <a:buChar char="§"/>
            </a:pPr>
            <a:r>
              <a:rPr lang="en-US" sz="2800" dirty="0">
                <a:latin typeface="+mn-lt"/>
              </a:rPr>
              <a:t>Understand your motivations</a:t>
            </a:r>
          </a:p>
          <a:p>
            <a:pPr marL="0" lvl="1">
              <a:buClr>
                <a:schemeClr val="accent2"/>
              </a:buClr>
              <a:buFont typeface="Wingdings" panose="05000000000000000000" pitchFamily="2" charset="2"/>
              <a:buChar char="§"/>
            </a:pPr>
            <a:r>
              <a:rPr lang="en-US" sz="2800" dirty="0">
                <a:latin typeface="+mn-lt"/>
              </a:rPr>
              <a:t>Develop a strategy and tactics</a:t>
            </a:r>
          </a:p>
          <a:p>
            <a:pPr marL="0" lvl="1">
              <a:buClr>
                <a:schemeClr val="accent2"/>
              </a:buClr>
              <a:buFont typeface="Wingdings" panose="05000000000000000000" pitchFamily="2" charset="2"/>
              <a:buChar char="§"/>
            </a:pPr>
            <a:r>
              <a:rPr lang="en-US" sz="2800" dirty="0">
                <a:latin typeface="+mn-lt"/>
              </a:rPr>
              <a:t>Learn from others’ mistakes</a:t>
            </a:r>
          </a:p>
          <a:p>
            <a:pPr marL="0" lvl="1">
              <a:buClr>
                <a:schemeClr val="accent2"/>
              </a:buClr>
              <a:buFont typeface="Wingdings" panose="05000000000000000000" pitchFamily="2" charset="2"/>
              <a:buChar char="§"/>
            </a:pPr>
            <a:r>
              <a:rPr lang="en-US" sz="2800" dirty="0">
                <a:latin typeface="+mn-lt"/>
              </a:rPr>
              <a:t>Get help</a:t>
            </a:r>
          </a:p>
          <a:p>
            <a:pPr marL="0" lvl="1">
              <a:buClr>
                <a:schemeClr val="accent2"/>
              </a:buClr>
              <a:buFont typeface="Wingdings" panose="05000000000000000000" pitchFamily="2" charset="2"/>
              <a:buChar char="§"/>
            </a:pPr>
            <a:r>
              <a:rPr lang="en-US" sz="2800" dirty="0">
                <a:latin typeface="+mn-lt"/>
              </a:rPr>
              <a:t>Have fun and WIN!</a:t>
            </a:r>
          </a:p>
          <a:p>
            <a:pPr marL="0" indent="0">
              <a:buNone/>
            </a:pPr>
            <a:endParaRPr lang="en-US" dirty="0"/>
          </a:p>
        </p:txBody>
      </p:sp>
      <p:sp>
        <p:nvSpPr>
          <p:cNvPr id="5" name="Slide Number Placeholder 3"/>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sp>
        <p:nvSpPr>
          <p:cNvPr id="6" name="Rectangle 5"/>
          <p:cNvSpPr/>
          <p:nvPr/>
        </p:nvSpPr>
        <p:spPr>
          <a:xfrm>
            <a:off x="0" y="0"/>
            <a:ext cx="12192000" cy="27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txBox="1">
            <a:spLocks/>
          </p:cNvSpPr>
          <p:nvPr/>
        </p:nvSpPr>
        <p:spPr>
          <a:xfrm>
            <a:off x="1981200" y="1295400"/>
            <a:ext cx="10058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Summary</a:t>
            </a:r>
            <a:r>
              <a:rPr kumimoji="0" lang="en-US" sz="5400" b="1"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a</a:t>
            </a:r>
            <a:r>
              <a:rPr lang="en-US" sz="5400" b="1" noProof="0" dirty="0">
                <a:solidFill>
                  <a:schemeClr val="bg1"/>
                </a:solidFill>
                <a:latin typeface="Arial" panose="020B0604020202020204" pitchFamily="34" charset="0"/>
                <a:cs typeface="Arial" panose="020B0604020202020204" pitchFamily="34" charset="0"/>
              </a:rPr>
              <a:t>nd wrap up</a:t>
            </a:r>
            <a:endParaRPr kumimoji="0" lang="en-US" sz="60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a:defRPr/>
            </a:pPr>
            <a:endParaRPr lang="en-US" sz="24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4312"/>
            <a:ext cx="5084064" cy="3798888"/>
          </a:xfrm>
          <a:prstGeom prst="rect">
            <a:avLst/>
          </a:prstGeom>
        </p:spPr>
      </p:pic>
      <p:sp>
        <p:nvSpPr>
          <p:cNvPr id="8" name="Slide Number Placeholder 5"/>
          <p:cNvSpPr txBox="1">
            <a:spLocks/>
          </p:cNvSpPr>
          <p:nvPr/>
        </p:nvSpPr>
        <p:spPr>
          <a:xfrm>
            <a:off x="-7620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35</a:t>
            </a:fld>
            <a:endParaRPr lang="en-US" dirty="0"/>
          </a:p>
        </p:txBody>
      </p:sp>
    </p:spTree>
    <p:extLst>
      <p:ext uri="{BB962C8B-B14F-4D97-AF65-F5344CB8AC3E}">
        <p14:creationId xmlns:p14="http://schemas.microsoft.com/office/powerpoint/2010/main" val="56905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216" y="2133600"/>
            <a:ext cx="6449568" cy="1670304"/>
          </a:xfrm>
          <a:prstGeom prst="rect">
            <a:avLst/>
          </a:prstGeom>
        </p:spPr>
      </p:pic>
    </p:spTree>
    <p:extLst>
      <p:ext uri="{BB962C8B-B14F-4D97-AF65-F5344CB8AC3E}">
        <p14:creationId xmlns:p14="http://schemas.microsoft.com/office/powerpoint/2010/main" val="3484961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ChangeArrowheads="1"/>
          </p:cNvSpPr>
          <p:nvPr/>
        </p:nvSpPr>
        <p:spPr bwMode="auto">
          <a:xfrm>
            <a:off x="0" y="6570890"/>
            <a:ext cx="12192000" cy="304800"/>
          </a:xfrm>
          <a:prstGeom prst="rect">
            <a:avLst/>
          </a:prstGeom>
          <a:solidFill>
            <a:srgbClr val="FFB91D"/>
          </a:solidFill>
          <a:ln w="9525">
            <a:noFill/>
            <a:miter lim="800000"/>
            <a:headEnd/>
            <a:tailEnd/>
          </a:ln>
          <a:effectLst/>
        </p:spPr>
        <p:txBody>
          <a:bodyPr wrap="none" anchor="ctr"/>
          <a:lstStyle/>
          <a:p>
            <a:pPr marL="0" marR="0" lvl="0" indent="0" algn="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pitchFamily="18" charset="0"/>
            </a:endParaRPr>
          </a:p>
        </p:txBody>
      </p:sp>
      <p:sp>
        <p:nvSpPr>
          <p:cNvPr id="6" name="Title 1"/>
          <p:cNvSpPr txBox="1">
            <a:spLocks/>
          </p:cNvSpPr>
          <p:nvPr/>
        </p:nvSpPr>
        <p:spPr>
          <a:xfrm>
            <a:off x="685800" y="1600200"/>
            <a:ext cx="3505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mn-lt"/>
                <a:ea typeface="+mj-ea"/>
                <a:cs typeface="Arial" panose="020B0604020202020204" pitchFamily="34" charset="0"/>
              </a:rPr>
              <a:t>1917-2017</a:t>
            </a:r>
            <a:r>
              <a:rPr kumimoji="0" lang="en-US" sz="44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j-ea"/>
                <a:cs typeface="Arial" panose="020B0604020202020204" pitchFamily="34" charset="0"/>
              </a:rPr>
              <a:t>A century of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j-ea"/>
                <a:cs typeface="Arial" panose="020B0604020202020204" pitchFamily="34" charset="0"/>
              </a:rPr>
              <a:t>innovation</a:t>
            </a:r>
            <a:br>
              <a:rPr kumimoji="0" lang="en-US" sz="4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4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pic>
        <p:nvPicPr>
          <p:cNvPr id="8" name="Picture 7"/>
          <p:cNvPicPr>
            <a:picLocks noChangeAspect="1"/>
          </p:cNvPicPr>
          <p:nvPr/>
        </p:nvPicPr>
        <p:blipFill rotWithShape="1">
          <a:blip r:embed="rId2"/>
          <a:srcRect l="54049" t="39055" r="10804" b="14119"/>
          <a:stretch/>
        </p:blipFill>
        <p:spPr>
          <a:xfrm>
            <a:off x="6242558" y="1295400"/>
            <a:ext cx="4738509" cy="3945575"/>
          </a:xfrm>
          <a:prstGeom prst="rect">
            <a:avLst/>
          </a:prstGeom>
        </p:spPr>
      </p:pic>
      <p:sp>
        <p:nvSpPr>
          <p:cNvPr id="4" name="TextBox 3"/>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5" name="Rectangle 4"/>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5116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769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685800" y="1600200"/>
            <a:ext cx="3505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Parker Hannifin Corporation</a:t>
            </a:r>
            <a:r>
              <a:rPr kumimoji="0" lang="en-US" sz="44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cs typeface="Arial" panose="020B0604020202020204" pitchFamily="34" charset="0"/>
              </a:rPr>
              <a:t>A worldwide,</a:t>
            </a:r>
            <a:r>
              <a:rPr kumimoji="0" lang="en-US" sz="2400" b="0" i="0" u="none" strike="noStrike" kern="1200" cap="none" spc="0" normalizeH="0" noProof="0" dirty="0">
                <a:ln>
                  <a:noFill/>
                </a:ln>
                <a:solidFill>
                  <a:schemeClr val="bg1"/>
                </a:solidFill>
                <a:effectLst/>
                <a:uLnTx/>
                <a:uFillTx/>
                <a:latin typeface="+mn-lt"/>
                <a:cs typeface="Arial" panose="020B0604020202020204" pitchFamily="34" charset="0"/>
              </a:rPr>
              <a:t> diversified manufacturer of motion and control</a:t>
            </a:r>
            <a:r>
              <a:rPr lang="en-US" sz="2400" dirty="0">
                <a:solidFill>
                  <a:schemeClr val="bg1"/>
                </a:solidFill>
                <a:latin typeface="+mn-lt"/>
                <a:cs typeface="Arial" panose="020B0604020202020204" pitchFamily="34" charset="0"/>
              </a:rPr>
              <a:t> </a:t>
            </a:r>
            <a:r>
              <a:rPr kumimoji="0" lang="en-US" sz="2400" b="0" i="0" u="none" strike="noStrike" kern="1200" cap="none" spc="0" normalizeH="0" baseline="0" noProof="0" dirty="0">
                <a:ln>
                  <a:noFill/>
                </a:ln>
                <a:solidFill>
                  <a:schemeClr val="bg1"/>
                </a:solidFill>
                <a:effectLst/>
                <a:uLnTx/>
                <a:uFillTx/>
                <a:latin typeface="+mn-lt"/>
                <a:cs typeface="Arial" panose="020B0604020202020204" pitchFamily="34" charset="0"/>
              </a:rPr>
              <a:t>systems and technology</a:t>
            </a:r>
          </a:p>
        </p:txBody>
      </p:sp>
      <p:sp>
        <p:nvSpPr>
          <p:cNvPr id="20" name="TextBox 19"/>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21" name="Rectangle 20"/>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0" y="6559550"/>
            <a:ext cx="12192000" cy="304800"/>
          </a:xfrm>
          <a:prstGeom prst="rect">
            <a:avLst/>
          </a:prstGeom>
          <a:solidFill>
            <a:srgbClr val="FFB91D"/>
          </a:solidFill>
          <a:ln w="9525">
            <a:noFill/>
            <a:miter lim="800000"/>
            <a:headEnd/>
            <a:tailEnd/>
          </a:ln>
          <a:effectLst/>
        </p:spPr>
        <p:txBody>
          <a:bodyPr wrap="none" anchor="ctr"/>
          <a:lstStyle/>
          <a:p>
            <a:pPr algn="r" eaLnBrk="0" hangingPunct="0">
              <a:defRPr/>
            </a:pPr>
            <a:endParaRPr lang="en-US" b="0">
              <a:solidFill>
                <a:prstClr val="black"/>
              </a:solidFill>
              <a:effectLst>
                <a:outerShdw blurRad="38100" dist="38100" dir="2700000" algn="tl">
                  <a:srgbClr val="000000">
                    <a:alpha val="43137"/>
                  </a:srgbClr>
                </a:outerShdw>
              </a:effectLst>
              <a:latin typeface="Times" pitchFamily="18" charset="0"/>
            </a:endParaRPr>
          </a:p>
        </p:txBody>
      </p:sp>
      <p:grpSp>
        <p:nvGrpSpPr>
          <p:cNvPr id="8" name="Group 7"/>
          <p:cNvGrpSpPr/>
          <p:nvPr/>
        </p:nvGrpSpPr>
        <p:grpSpPr>
          <a:xfrm>
            <a:off x="5105400" y="-5040"/>
            <a:ext cx="7075717" cy="6561958"/>
            <a:chOff x="522364" y="-891318"/>
            <a:chExt cx="4830493" cy="5312077"/>
          </a:xfrm>
        </p:grpSpPr>
        <p:pic>
          <p:nvPicPr>
            <p:cNvPr id="9" name="Picture 8" descr="AAG.jpg"/>
            <p:cNvPicPr>
              <a:picLocks noChangeAspect="1"/>
            </p:cNvPicPr>
            <p:nvPr/>
          </p:nvPicPr>
          <p:blipFill>
            <a:blip r:embed="rId3"/>
            <a:stretch>
              <a:fillRect/>
            </a:stretch>
          </p:blipFill>
          <p:spPr>
            <a:xfrm>
              <a:off x="522365" y="-891318"/>
              <a:ext cx="1352538" cy="1188838"/>
            </a:xfrm>
            <a:prstGeom prst="rect">
              <a:avLst/>
            </a:prstGeom>
          </p:spPr>
        </p:pic>
        <p:pic>
          <p:nvPicPr>
            <p:cNvPr id="10" name="Picture 9" descr="AUG.jpg"/>
            <p:cNvPicPr>
              <a:picLocks noChangeAspect="1"/>
            </p:cNvPicPr>
            <p:nvPr/>
          </p:nvPicPr>
          <p:blipFill>
            <a:blip r:embed="rId4"/>
            <a:stretch>
              <a:fillRect/>
            </a:stretch>
          </p:blipFill>
          <p:spPr>
            <a:xfrm>
              <a:off x="1867671" y="302053"/>
              <a:ext cx="1768287" cy="1554268"/>
            </a:xfrm>
            <a:prstGeom prst="rect">
              <a:avLst/>
            </a:prstGeom>
          </p:spPr>
        </p:pic>
        <p:pic>
          <p:nvPicPr>
            <p:cNvPr id="11" name="Picture 10" descr="CIC.jpg"/>
            <p:cNvPicPr>
              <a:picLocks noChangeAspect="1"/>
            </p:cNvPicPr>
            <p:nvPr/>
          </p:nvPicPr>
          <p:blipFill>
            <a:blip r:embed="rId5"/>
            <a:stretch>
              <a:fillRect/>
            </a:stretch>
          </p:blipFill>
          <p:spPr>
            <a:xfrm>
              <a:off x="3635959" y="-886505"/>
              <a:ext cx="1716897" cy="1184298"/>
            </a:xfrm>
            <a:prstGeom prst="rect">
              <a:avLst/>
            </a:prstGeom>
          </p:spPr>
        </p:pic>
        <p:pic>
          <p:nvPicPr>
            <p:cNvPr id="12" name="Picture 11" descr="FCG.jpg"/>
            <p:cNvPicPr>
              <a:picLocks noChangeAspect="1"/>
            </p:cNvPicPr>
            <p:nvPr/>
          </p:nvPicPr>
          <p:blipFill>
            <a:blip r:embed="rId6"/>
            <a:stretch>
              <a:fillRect/>
            </a:stretch>
          </p:blipFill>
          <p:spPr>
            <a:xfrm>
              <a:off x="3628927" y="297519"/>
              <a:ext cx="1723930" cy="1545731"/>
            </a:xfrm>
            <a:prstGeom prst="rect">
              <a:avLst/>
            </a:prstGeom>
          </p:spPr>
        </p:pic>
        <p:pic>
          <p:nvPicPr>
            <p:cNvPr id="13" name="Picture 12" descr="FILT.jpg"/>
            <p:cNvPicPr>
              <a:picLocks noChangeAspect="1"/>
            </p:cNvPicPr>
            <p:nvPr/>
          </p:nvPicPr>
          <p:blipFill rotWithShape="1">
            <a:blip r:embed="rId7"/>
            <a:srcRect b="34145"/>
            <a:stretch/>
          </p:blipFill>
          <p:spPr>
            <a:xfrm>
              <a:off x="1862240" y="3406228"/>
              <a:ext cx="1766686" cy="1014531"/>
            </a:xfrm>
            <a:prstGeom prst="rect">
              <a:avLst/>
            </a:prstGeom>
          </p:spPr>
        </p:pic>
        <p:pic>
          <p:nvPicPr>
            <p:cNvPr id="15" name="Picture 14" descr="ING.jpg"/>
            <p:cNvPicPr>
              <a:picLocks noChangeAspect="1"/>
            </p:cNvPicPr>
            <p:nvPr/>
          </p:nvPicPr>
          <p:blipFill>
            <a:blip r:embed="rId8"/>
            <a:stretch>
              <a:fillRect/>
            </a:stretch>
          </p:blipFill>
          <p:spPr>
            <a:xfrm>
              <a:off x="522364" y="3416098"/>
              <a:ext cx="1345307" cy="1004661"/>
            </a:xfrm>
            <a:prstGeom prst="rect">
              <a:avLst/>
            </a:prstGeom>
          </p:spPr>
        </p:pic>
        <p:pic>
          <p:nvPicPr>
            <p:cNvPr id="16" name="Picture 15" descr="Seal.jpg"/>
            <p:cNvPicPr>
              <a:picLocks noChangeAspect="1"/>
            </p:cNvPicPr>
            <p:nvPr/>
          </p:nvPicPr>
          <p:blipFill>
            <a:blip r:embed="rId9"/>
            <a:stretch>
              <a:fillRect/>
            </a:stretch>
          </p:blipFill>
          <p:spPr>
            <a:xfrm>
              <a:off x="1866869" y="1856321"/>
              <a:ext cx="1764460" cy="1554268"/>
            </a:xfrm>
            <a:prstGeom prst="rect">
              <a:avLst/>
            </a:prstGeom>
          </p:spPr>
        </p:pic>
      </p:grpSp>
      <p:sp>
        <p:nvSpPr>
          <p:cNvPr id="2" name="TextBox 1"/>
          <p:cNvSpPr txBox="1"/>
          <p:nvPr/>
        </p:nvSpPr>
        <p:spPr>
          <a:xfrm>
            <a:off x="7074836" y="291647"/>
            <a:ext cx="2529444" cy="1188018"/>
          </a:xfrm>
          <a:prstGeom prst="rect">
            <a:avLst/>
          </a:prstGeom>
          <a:noFill/>
        </p:spPr>
        <p:txBody>
          <a:bodyPr wrap="square" rtlCol="0">
            <a:spAutoFit/>
          </a:bodyPr>
          <a:lstStyle/>
          <a:p>
            <a:pPr marL="0" lvl="2" algn="r">
              <a:lnSpc>
                <a:spcPct val="95000"/>
              </a:lnSpc>
            </a:pPr>
            <a:r>
              <a:rPr lang="en-US" sz="3200" b="1" dirty="0">
                <a:solidFill>
                  <a:prstClr val="black"/>
                </a:solidFill>
                <a:latin typeface="Arial" panose="020B0604020202020204" pitchFamily="34" charset="0"/>
                <a:cs typeface="Arial" panose="020B0604020202020204" pitchFamily="34" charset="0"/>
              </a:rPr>
              <a:t>$11.4 billion </a:t>
            </a:r>
            <a:r>
              <a:rPr lang="en-US" sz="2400" dirty="0">
                <a:solidFill>
                  <a:prstClr val="black"/>
                </a:solidFill>
                <a:latin typeface="Arial" panose="020B0604020202020204" pitchFamily="34" charset="0"/>
                <a:cs typeface="Arial" panose="020B0604020202020204" pitchFamily="34" charset="0"/>
              </a:rPr>
              <a:t>in sales</a:t>
            </a:r>
          </a:p>
          <a:p>
            <a:endParaRPr lang="en-US" dirty="0"/>
          </a:p>
        </p:txBody>
      </p:sp>
      <p:sp>
        <p:nvSpPr>
          <p:cNvPr id="4" name="TextBox 3"/>
          <p:cNvSpPr txBox="1"/>
          <p:nvPr/>
        </p:nvSpPr>
        <p:spPr>
          <a:xfrm>
            <a:off x="5299039" y="2905737"/>
            <a:ext cx="2084966" cy="1231106"/>
          </a:xfrm>
          <a:prstGeom prst="rect">
            <a:avLst/>
          </a:prstGeom>
          <a:noFill/>
        </p:spPr>
        <p:txBody>
          <a:bodyPr wrap="square" rtlCol="0">
            <a:spAutoFit/>
          </a:bodyPr>
          <a:lstStyle/>
          <a:p>
            <a:pPr marL="0" lvl="2"/>
            <a:r>
              <a:rPr lang="en-US" sz="3200" b="1" dirty="0">
                <a:solidFill>
                  <a:prstClr val="black"/>
                </a:solidFill>
                <a:latin typeface="Arial" panose="020B0604020202020204" pitchFamily="34" charset="0"/>
                <a:cs typeface="Arial" panose="020B0604020202020204" pitchFamily="34" charset="0"/>
              </a:rPr>
              <a:t>49,000</a:t>
            </a:r>
            <a:r>
              <a:rPr lang="en-US" b="1" dirty="0">
                <a:solidFill>
                  <a:prstClr val="black"/>
                </a:solidFill>
                <a:latin typeface="Arial" panose="020B0604020202020204" pitchFamily="34" charset="0"/>
                <a:cs typeface="Arial" panose="020B0604020202020204" pitchFamily="34" charset="0"/>
              </a:rPr>
              <a:t> </a:t>
            </a:r>
          </a:p>
          <a:p>
            <a:pPr marL="0" lvl="2"/>
            <a:r>
              <a:rPr lang="en-US" sz="2400" dirty="0">
                <a:solidFill>
                  <a:prstClr val="black"/>
                </a:solidFill>
                <a:latin typeface="Arial" panose="020B0604020202020204" pitchFamily="34" charset="0"/>
                <a:cs typeface="Arial" panose="020B0604020202020204" pitchFamily="34" charset="0"/>
              </a:rPr>
              <a:t>employees</a:t>
            </a:r>
          </a:p>
          <a:p>
            <a:endParaRPr lang="en-US" dirty="0"/>
          </a:p>
        </p:txBody>
      </p:sp>
      <p:sp>
        <p:nvSpPr>
          <p:cNvPr id="18" name="TextBox 17"/>
          <p:cNvSpPr txBox="1"/>
          <p:nvPr/>
        </p:nvSpPr>
        <p:spPr>
          <a:xfrm>
            <a:off x="9906000" y="4039096"/>
            <a:ext cx="2808797" cy="1600438"/>
          </a:xfrm>
          <a:prstGeom prst="rect">
            <a:avLst/>
          </a:prstGeom>
          <a:noFill/>
        </p:spPr>
        <p:txBody>
          <a:bodyPr wrap="square" rtlCol="0">
            <a:spAutoFit/>
          </a:bodyPr>
          <a:lstStyle/>
          <a:p>
            <a:pPr marL="0" lvl="2"/>
            <a:r>
              <a:rPr lang="en-US" sz="3200" b="1" dirty="0">
                <a:solidFill>
                  <a:prstClr val="black"/>
                </a:solidFill>
                <a:latin typeface="Arial" panose="020B0604020202020204" pitchFamily="34" charset="0"/>
                <a:cs typeface="Arial" panose="020B0604020202020204" pitchFamily="34" charset="0"/>
              </a:rPr>
              <a:t>292</a:t>
            </a:r>
            <a:r>
              <a:rPr lang="en-US" dirty="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global</a:t>
            </a:r>
          </a:p>
          <a:p>
            <a:pPr marL="0" lvl="2"/>
            <a:r>
              <a:rPr lang="en-US" sz="2400" dirty="0">
                <a:solidFill>
                  <a:prstClr val="black"/>
                </a:solidFill>
                <a:latin typeface="Arial" panose="020B0604020202020204" pitchFamily="34" charset="0"/>
                <a:cs typeface="Arial" panose="020B0604020202020204" pitchFamily="34" charset="0"/>
              </a:rPr>
              <a:t>manufacturing facilities  </a:t>
            </a:r>
          </a:p>
          <a:p>
            <a:pPr marL="285750" indent="-285750">
              <a:buFont typeface="Arial" panose="020B0604020202020204" pitchFamily="34" charset="0"/>
              <a:buChar char="•"/>
            </a:pPr>
            <a:endParaRPr lang="en-US" dirty="0"/>
          </a:p>
        </p:txBody>
      </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t="6546" b="13119"/>
          <a:stretch/>
        </p:blipFill>
        <p:spPr>
          <a:xfrm>
            <a:off x="762000" y="4800600"/>
            <a:ext cx="2895600" cy="1159367"/>
          </a:xfrm>
          <a:prstGeom prst="rect">
            <a:avLst/>
          </a:prstGeom>
        </p:spPr>
      </p:pic>
      <p:sp>
        <p:nvSpPr>
          <p:cNvPr id="22"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183203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202594" y="2787330"/>
            <a:ext cx="2526552" cy="883995"/>
          </a:xfrm>
        </p:spPr>
        <p:txBody>
          <a:bodyPr>
            <a:normAutofit/>
          </a:bodyPr>
          <a:lstStyle/>
          <a:p>
            <a:pPr marL="0" indent="0">
              <a:buNone/>
            </a:pPr>
            <a:r>
              <a:rPr lang="en-US" sz="2600" b="1" dirty="0">
                <a:latin typeface="Arial" panose="020B0604020202020204" pitchFamily="34" charset="0"/>
                <a:cs typeface="Arial" panose="020B0604020202020204" pitchFamily="34" charset="0"/>
              </a:rPr>
              <a:t>$2.3 billion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in annual sales</a:t>
            </a:r>
          </a:p>
          <a:p>
            <a:pPr marL="0" indent="0">
              <a:buNone/>
            </a:pPr>
            <a:endParaRPr lang="en-US" sz="2400" dirty="0"/>
          </a:p>
        </p:txBody>
      </p:sp>
      <p:pic>
        <p:nvPicPr>
          <p:cNvPr id="6"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308961"/>
            <a:ext cx="1934100" cy="1182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8840" y="2308961"/>
            <a:ext cx="1785446" cy="1182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5718" y="2028753"/>
            <a:ext cx="1727241" cy="120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4"/>
          <p:cNvPicPr>
            <a:picLocks noChangeAspect="1"/>
          </p:cNvPicPr>
          <p:nvPr/>
        </p:nvPicPr>
        <p:blipFill>
          <a:blip r:embed="rId6">
            <a:extLst>
              <a:ext uri="{28A0092B-C50C-407E-A947-70E740481C1C}">
                <a14:useLocalDpi xmlns:a14="http://schemas.microsoft.com/office/drawing/2010/main" val="0"/>
              </a:ext>
            </a:extLst>
          </a:blip>
          <a:srcRect b="14063"/>
          <a:stretch>
            <a:fillRect/>
          </a:stretch>
        </p:blipFill>
        <p:spPr bwMode="auto">
          <a:xfrm>
            <a:off x="7707354" y="3212832"/>
            <a:ext cx="1743967" cy="1370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6"/>
          <p:cNvCxnSpPr>
            <a:cxnSpLocks noChangeShapeType="1"/>
          </p:cNvCxnSpPr>
          <p:nvPr/>
        </p:nvCxnSpPr>
        <p:spPr bwMode="auto">
          <a:xfrm>
            <a:off x="7308852" y="5060718"/>
            <a:ext cx="0" cy="905870"/>
          </a:xfrm>
          <a:prstGeom prst="line">
            <a:avLst/>
          </a:prstGeom>
          <a:noFill/>
          <a:ln w="9525" algn="ctr">
            <a:solidFill>
              <a:schemeClr val="bg1"/>
            </a:solidFill>
            <a:round/>
            <a:headEnd/>
            <a:tailEnd/>
          </a:ln>
          <a:extLst>
            <a:ext uri="{909E8E84-426E-40dd-AFC4-6F175D3DCCD1}">
              <a14:hiddenFill xmlns="" xmlns:a14="http://schemas.microsoft.com/office/drawing/2010/main">
                <a:noFill/>
              </a14:hiddenFill>
            </a:ext>
          </a:extLst>
        </p:spPr>
      </p:cxnSp>
      <p:cxnSp>
        <p:nvCxnSpPr>
          <p:cNvPr id="16" name="Straight Connector 17"/>
          <p:cNvCxnSpPr>
            <a:cxnSpLocks noChangeShapeType="1"/>
          </p:cNvCxnSpPr>
          <p:nvPr/>
        </p:nvCxnSpPr>
        <p:spPr bwMode="auto">
          <a:xfrm>
            <a:off x="8899527" y="5060720"/>
            <a:ext cx="0" cy="905870"/>
          </a:xfrm>
          <a:prstGeom prst="line">
            <a:avLst/>
          </a:prstGeom>
          <a:noFill/>
          <a:ln w="9525" algn="ctr">
            <a:solidFill>
              <a:schemeClr val="bg1"/>
            </a:solidFill>
            <a:round/>
            <a:headEnd/>
            <a:tailEnd/>
          </a:ln>
          <a:extLst>
            <a:ext uri="{909E8E84-426E-40dd-AFC4-6F175D3DCCD1}">
              <a14:hiddenFill xmlns="" xmlns:a14="http://schemas.microsoft.com/office/drawing/2010/main">
                <a:noFill/>
              </a14:hiddenFill>
            </a:ext>
          </a:extLst>
        </p:spPr>
      </p:cxnSp>
      <p:pic>
        <p:nvPicPr>
          <p:cNvPr id="17" name="Picture 2" descr="G:\AAG Groups\AAG Communication Services\Photos\Photos\Aircraft and other vehicles\Aircraft\Airbus\A350.XWB\A350XWB 1st flight Press kit\A350XWB_RR_AIRBUS_V0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67"/>
          <a:stretch/>
        </p:blipFill>
        <p:spPr bwMode="auto">
          <a:xfrm>
            <a:off x="5105400" y="0"/>
            <a:ext cx="2623745" cy="202875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42959" y="2028754"/>
            <a:ext cx="2749041" cy="2554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Box 22"/>
          <p:cNvSpPr txBox="1"/>
          <p:nvPr/>
        </p:nvSpPr>
        <p:spPr>
          <a:xfrm>
            <a:off x="8037645" y="623163"/>
            <a:ext cx="4012188" cy="110799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Seven divisions, </a:t>
            </a:r>
          </a:p>
          <a:p>
            <a:r>
              <a:rPr lang="en-US" sz="2400" dirty="0">
                <a:latin typeface="Arial" panose="020B0604020202020204" pitchFamily="34" charset="0"/>
                <a:cs typeface="Arial" panose="020B0604020202020204" pitchFamily="34" charset="0"/>
              </a:rPr>
              <a:t>38 worldwide locations</a:t>
            </a:r>
          </a:p>
          <a:p>
            <a:endParaRPr lang="en-US" dirty="0"/>
          </a:p>
        </p:txBody>
      </p:sp>
      <p:sp>
        <p:nvSpPr>
          <p:cNvPr id="24" name="TextBox 23"/>
          <p:cNvSpPr txBox="1"/>
          <p:nvPr/>
        </p:nvSpPr>
        <p:spPr>
          <a:xfrm>
            <a:off x="8059931" y="4884006"/>
            <a:ext cx="2904747" cy="110799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5,700 employees </a:t>
            </a:r>
          </a:p>
          <a:p>
            <a:r>
              <a:rPr lang="en-US" sz="2400" dirty="0">
                <a:latin typeface="Arial" panose="020B0604020202020204" pitchFamily="34" charset="0"/>
                <a:cs typeface="Arial" panose="020B0604020202020204" pitchFamily="34" charset="0"/>
              </a:rPr>
              <a:t>(1,086 engineers)</a:t>
            </a:r>
          </a:p>
          <a:p>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9232" y="4671977"/>
            <a:ext cx="1746932" cy="1182888"/>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5400" y="4572000"/>
            <a:ext cx="2601954" cy="1993392"/>
          </a:xfrm>
          <a:prstGeom prst="rect">
            <a:avLst/>
          </a:prstGeom>
        </p:spPr>
      </p:pic>
      <p:sp>
        <p:nvSpPr>
          <p:cNvPr id="22" name="Rectangle 21"/>
          <p:cNvSpPr/>
          <p:nvPr/>
        </p:nvSpPr>
        <p:spPr>
          <a:xfrm>
            <a:off x="0" y="0"/>
            <a:ext cx="5105400" cy="65653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685800" y="1600200"/>
            <a:ext cx="4038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Parker Aerospace</a:t>
            </a:r>
            <a:endParaRPr kumimoji="0" lang="en-US" sz="44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cs typeface="Arial" panose="020B0604020202020204" pitchFamily="34" charset="0"/>
              </a:rPr>
              <a:t>A global leader in systems </a:t>
            </a:r>
            <a:br>
              <a:rPr kumimoji="0" lang="en-US" sz="2400" b="1" i="0" u="none" strike="noStrike" kern="1200" cap="none" spc="0" normalizeH="0" baseline="0" noProof="0" dirty="0">
                <a:ln>
                  <a:noFill/>
                </a:ln>
                <a:solidFill>
                  <a:schemeClr val="bg1"/>
                </a:solidFill>
                <a:effectLst/>
                <a:uLnTx/>
                <a:uFillTx/>
                <a:latin typeface="+mn-lt"/>
                <a:cs typeface="Arial" panose="020B0604020202020204" pitchFamily="34" charset="0"/>
              </a:rPr>
            </a:br>
            <a:r>
              <a:rPr kumimoji="0" lang="en-US" sz="2400" b="1" i="0" u="none" strike="noStrike" kern="1200" cap="none" spc="0" normalizeH="0" baseline="0" noProof="0" dirty="0">
                <a:ln>
                  <a:noFill/>
                </a:ln>
                <a:solidFill>
                  <a:schemeClr val="bg1"/>
                </a:solidFill>
                <a:effectLst/>
                <a:uLnTx/>
                <a:uFillTx/>
                <a:latin typeface="+mn-lt"/>
                <a:cs typeface="Arial" panose="020B0604020202020204" pitchFamily="34" charset="0"/>
              </a:rPr>
              <a:t>and components</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cs typeface="Arial" panose="020B0604020202020204" pitchFamily="34" charset="0"/>
              </a:rPr>
              <a:t>• Flight control actuation </a:t>
            </a:r>
          </a:p>
          <a:p>
            <a:pPr lvl="0">
              <a:spcBef>
                <a:spcPts val="300"/>
              </a:spcBef>
              <a:defRPr/>
            </a:pPr>
            <a:r>
              <a:rPr lang="en-US" sz="2400" dirty="0">
                <a:solidFill>
                  <a:schemeClr val="bg1"/>
                </a:solidFill>
                <a:latin typeface="+mn-lt"/>
                <a:cs typeface="Arial" panose="020B0604020202020204" pitchFamily="34" charset="0"/>
              </a:rPr>
              <a:t>• Hydraulics</a:t>
            </a:r>
            <a:r>
              <a:rPr kumimoji="0" lang="en-US" sz="2400" b="0" i="0" u="none" strike="noStrike" kern="1200" cap="none" spc="0" normalizeH="0" baseline="0" noProof="0" dirty="0">
                <a:ln>
                  <a:noFill/>
                </a:ln>
                <a:solidFill>
                  <a:schemeClr val="bg1"/>
                </a:solidFill>
                <a:effectLst/>
                <a:uLnTx/>
                <a:uFillTx/>
                <a:latin typeface="+mn-lt"/>
                <a:cs typeface="Arial" panose="020B0604020202020204" pitchFamily="34" charset="0"/>
              </a:rPr>
              <a:t> </a:t>
            </a:r>
          </a:p>
          <a:p>
            <a:pPr lvl="0">
              <a:spcBef>
                <a:spcPts val="300"/>
              </a:spcBef>
              <a:defRPr/>
            </a:pPr>
            <a:r>
              <a:rPr lang="en-US" sz="2400" dirty="0">
                <a:solidFill>
                  <a:schemeClr val="bg1"/>
                </a:solidFill>
                <a:latin typeface="+mn-lt"/>
                <a:cs typeface="Arial" panose="020B0604020202020204" pitchFamily="34" charset="0"/>
              </a:rPr>
              <a:t>• Fuel </a:t>
            </a:r>
            <a:r>
              <a:rPr kumimoji="0" lang="en-US" sz="2400" b="0" i="0" u="none" strike="noStrike" kern="1200" cap="none" spc="0" normalizeH="0" baseline="0" noProof="0" dirty="0">
                <a:ln>
                  <a:noFill/>
                </a:ln>
                <a:solidFill>
                  <a:schemeClr val="bg1"/>
                </a:solidFill>
                <a:effectLst/>
                <a:uLnTx/>
                <a:uFillTx/>
                <a:latin typeface="+mn-lt"/>
                <a:cs typeface="Arial" panose="020B0604020202020204" pitchFamily="34" charset="0"/>
              </a:rPr>
              <a:t>and inerting</a:t>
            </a:r>
            <a:r>
              <a:rPr kumimoji="0" lang="en-US" sz="2400" b="0" i="0" u="none" strike="noStrike" kern="1200" cap="none" spc="0" normalizeH="0" noProof="0" dirty="0">
                <a:ln>
                  <a:noFill/>
                </a:ln>
                <a:solidFill>
                  <a:schemeClr val="bg1"/>
                </a:solidFill>
                <a:effectLst/>
                <a:uLnTx/>
                <a:uFillTx/>
                <a:latin typeface="+mn-lt"/>
                <a:cs typeface="Arial" panose="020B0604020202020204" pitchFamily="34" charset="0"/>
              </a:rPr>
              <a:t> </a:t>
            </a:r>
          </a:p>
          <a:p>
            <a:pPr lvl="0">
              <a:spcBef>
                <a:spcPts val="300"/>
              </a:spcBef>
              <a:defRPr/>
            </a:pPr>
            <a:r>
              <a:rPr lang="en-US" sz="2400" dirty="0">
                <a:solidFill>
                  <a:schemeClr val="bg1"/>
                </a:solidFill>
                <a:latin typeface="+mn-lt"/>
                <a:cs typeface="Arial" panose="020B0604020202020204" pitchFamily="34" charset="0"/>
              </a:rPr>
              <a:t>• </a:t>
            </a:r>
            <a:r>
              <a:rPr kumimoji="0" lang="en-US" sz="2400" b="0" i="0" u="none" strike="noStrike" kern="1200" cap="none" spc="0" normalizeH="0" noProof="0" dirty="0">
                <a:ln>
                  <a:noFill/>
                </a:ln>
                <a:solidFill>
                  <a:schemeClr val="bg1"/>
                </a:solidFill>
                <a:effectLst/>
                <a:uLnTx/>
                <a:uFillTx/>
                <a:latin typeface="+mn-lt"/>
                <a:cs typeface="Arial" panose="020B0604020202020204" pitchFamily="34" charset="0"/>
              </a:rPr>
              <a:t>Fluid conveyance</a:t>
            </a:r>
          </a:p>
          <a:p>
            <a:pPr lvl="0">
              <a:spcBef>
                <a:spcPts val="300"/>
              </a:spcBef>
              <a:defRPr/>
            </a:pPr>
            <a:r>
              <a:rPr lang="en-US" sz="2400" dirty="0">
                <a:solidFill>
                  <a:schemeClr val="bg1"/>
                </a:solidFill>
                <a:latin typeface="+mn-lt"/>
                <a:cs typeface="Arial" panose="020B0604020202020204" pitchFamily="34" charset="0"/>
              </a:rPr>
              <a:t>• </a:t>
            </a:r>
            <a:r>
              <a:rPr kumimoji="0" lang="en-US" sz="2400" b="0" i="0" u="none" strike="noStrike" kern="1200" cap="none" spc="0" normalizeH="0" noProof="0" dirty="0">
                <a:ln>
                  <a:noFill/>
                </a:ln>
                <a:solidFill>
                  <a:schemeClr val="bg1"/>
                </a:solidFill>
                <a:effectLst/>
                <a:uLnTx/>
                <a:uFillTx/>
                <a:latin typeface="+mn-lt"/>
                <a:cs typeface="Arial" panose="020B0604020202020204" pitchFamily="34" charset="0"/>
              </a:rPr>
              <a:t>Pneumatics </a:t>
            </a:r>
          </a:p>
          <a:p>
            <a:pPr lvl="0">
              <a:spcBef>
                <a:spcPts val="300"/>
              </a:spcBef>
              <a:defRPr/>
            </a:pPr>
            <a:r>
              <a:rPr lang="en-US" sz="2400" dirty="0">
                <a:solidFill>
                  <a:schemeClr val="bg1"/>
                </a:solidFill>
                <a:latin typeface="+mn-lt"/>
                <a:cs typeface="Arial" panose="020B0604020202020204" pitchFamily="34" charset="0"/>
              </a:rPr>
              <a:t>• </a:t>
            </a:r>
            <a:r>
              <a:rPr kumimoji="0" lang="en-US" sz="2400" b="0" i="0" u="none" strike="noStrike" kern="1200" cap="none" spc="0" normalizeH="0" noProof="0" dirty="0">
                <a:ln>
                  <a:noFill/>
                </a:ln>
                <a:solidFill>
                  <a:schemeClr val="bg1"/>
                </a:solidFill>
                <a:effectLst/>
                <a:uLnTx/>
                <a:uFillTx/>
                <a:latin typeface="+mn-lt"/>
                <a:cs typeface="Arial" panose="020B0604020202020204" pitchFamily="34" charset="0"/>
              </a:rPr>
              <a:t>Lubrication</a:t>
            </a:r>
            <a:b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26" name="TextBox 25"/>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27" name="Rectangle 26"/>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24918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1184" y="3030174"/>
            <a:ext cx="2849379" cy="39807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868" y="4858407"/>
            <a:ext cx="1444550" cy="101968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631" y="3401782"/>
            <a:ext cx="2390775" cy="61311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294" y="5587869"/>
            <a:ext cx="3205012" cy="66984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8902" y="2161003"/>
            <a:ext cx="2978779" cy="853917"/>
          </a:xfrm>
          <a:prstGeom prst="rect">
            <a:avLst/>
          </a:prstGeom>
        </p:spPr>
      </p:pic>
      <p:pic>
        <p:nvPicPr>
          <p:cNvPr id="1026" name="Picture 2" descr="Image result for rolls royce logo">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2881" y="3749350"/>
            <a:ext cx="1900133" cy="1900133"/>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6281" y="5330067"/>
            <a:ext cx="3455985" cy="981814"/>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4294" y="4401761"/>
            <a:ext cx="2832711" cy="595312"/>
          </a:xfrm>
          <a:prstGeom prst="rect">
            <a:avLst/>
          </a:prstGeom>
        </p:spPr>
      </p:pic>
      <p:sp>
        <p:nvSpPr>
          <p:cNvPr id="20" name="Rectangle 19"/>
          <p:cNvSpPr/>
          <p:nvPr/>
        </p:nvSpPr>
        <p:spPr>
          <a:xfrm>
            <a:off x="0" y="0"/>
            <a:ext cx="12192000" cy="17741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838200" y="807132"/>
            <a:ext cx="807284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Supporting the world’s fleet</a:t>
            </a:r>
            <a:endParaRPr kumimoji="0" lang="en-US" sz="44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Commercial and military aircraft and their engines</a:t>
            </a:r>
            <a:b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22" name="TextBox 21"/>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23" name="Rectangle 22"/>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905000"/>
            <a:ext cx="12192000" cy="4674190"/>
          </a:xfrm>
          <a:prstGeom prst="rect">
            <a:avLst/>
          </a:prstGeom>
        </p:spPr>
      </p:pic>
      <p:sp>
        <p:nvSpPr>
          <p:cNvPr id="26"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pPr/>
              <a:t>7</a:t>
            </a:fld>
            <a:endParaRPr lang="en-US" dirty="0"/>
          </a:p>
        </p:txBody>
      </p:sp>
    </p:spTree>
    <p:extLst>
      <p:ext uri="{BB962C8B-B14F-4D97-AF65-F5344CB8AC3E}">
        <p14:creationId xmlns:p14="http://schemas.microsoft.com/office/powerpoint/2010/main" val="142917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5898" b="8580"/>
          <a:stretch/>
        </p:blipFill>
        <p:spPr>
          <a:xfrm>
            <a:off x="5715000" y="5466637"/>
            <a:ext cx="2971800" cy="1086563"/>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0900" t="13487" r="20900" b="12923"/>
          <a:stretch/>
        </p:blipFill>
        <p:spPr>
          <a:xfrm>
            <a:off x="3276600" y="1904094"/>
            <a:ext cx="2460635" cy="4649106"/>
          </a:xfrm>
          <a:prstGeom prst="rect">
            <a:avLst/>
          </a:prstGeom>
        </p:spPr>
      </p:pic>
      <p:pic>
        <p:nvPicPr>
          <p:cNvPr id="17" name="Picture 16"/>
          <p:cNvPicPr>
            <a:picLocks noChangeAspect="1"/>
          </p:cNvPicPr>
          <p:nvPr/>
        </p:nvPicPr>
        <p:blipFill>
          <a:blip r:embed="rId5"/>
          <a:stretch>
            <a:fillRect/>
          </a:stretch>
        </p:blipFill>
        <p:spPr>
          <a:xfrm>
            <a:off x="8628397" y="1828800"/>
            <a:ext cx="3563603" cy="21336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1828800"/>
            <a:ext cx="2971800" cy="21336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3886200"/>
            <a:ext cx="2971800" cy="1580437"/>
          </a:xfrm>
          <a:prstGeom prst="rect">
            <a:avLst/>
          </a:prstGeom>
        </p:spPr>
      </p:pic>
      <p:pic>
        <p:nvPicPr>
          <p:cNvPr id="4" name="Content Placeholder 3"/>
          <p:cNvPicPr>
            <a:picLocks noGrp="1" noChangeAspect="1"/>
          </p:cNvPicPr>
          <p:nvPr>
            <p:ph idx="1"/>
          </p:nvPr>
        </p:nvPicPr>
        <p:blipFill rotWithShape="1">
          <a:blip r:embed="rId8">
            <a:extLst>
              <a:ext uri="{28A0092B-C50C-407E-A947-70E740481C1C}">
                <a14:useLocalDpi xmlns:a14="http://schemas.microsoft.com/office/drawing/2010/main" val="0"/>
              </a:ext>
            </a:extLst>
          </a:blip>
          <a:srcRect t="13940"/>
          <a:stretch/>
        </p:blipFill>
        <p:spPr>
          <a:xfrm>
            <a:off x="-7485" y="1828800"/>
            <a:ext cx="3328147" cy="2133600"/>
          </a:xfr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2" y="3886200"/>
            <a:ext cx="3317180" cy="2667000"/>
          </a:xfrm>
          <a:prstGeom prst="rect">
            <a:avLst/>
          </a:prstGeom>
        </p:spPr>
      </p:pic>
      <p:sp>
        <p:nvSpPr>
          <p:cNvPr id="22"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8</a:t>
            </a:fld>
            <a:endParaRPr lang="en-US" dirty="0">
              <a:solidFill>
                <a:schemeClr val="bg1"/>
              </a:solidFill>
            </a:endParaRPr>
          </a:p>
        </p:txBody>
      </p:sp>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t="10494" b="30247"/>
          <a:stretch/>
        </p:blipFill>
        <p:spPr>
          <a:xfrm>
            <a:off x="8686800" y="3897485"/>
            <a:ext cx="3505200" cy="1557867"/>
          </a:xfrm>
          <a:prstGeom prst="rect">
            <a:avLst/>
          </a:prstGeom>
        </p:spPr>
      </p:pic>
      <p:sp>
        <p:nvSpPr>
          <p:cNvPr id="13" name="Rectangle 12"/>
          <p:cNvSpPr/>
          <p:nvPr/>
        </p:nvSpPr>
        <p:spPr>
          <a:xfrm>
            <a:off x="0" y="0"/>
            <a:ext cx="12192000" cy="1904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685800" y="655637"/>
            <a:ext cx="11353800" cy="8683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A long history of exports &amp; business </a:t>
            </a:r>
            <a:r>
              <a:rPr lang="en-US" sz="4000" b="1" baseline="30000" noProof="0" dirty="0">
                <a:latin typeface="Arial" panose="020B0604020202020204" pitchFamily="34" charset="0"/>
                <a:cs typeface="Arial" panose="020B0604020202020204" pitchFamily="34" charset="0"/>
              </a:rPr>
              <a:t>_</a:t>
            </a: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 </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international &amp; interplanetary</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10" name="TextBox 9"/>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11" name="Rectangle 10"/>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91200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5346700" y="4243691"/>
            <a:ext cx="5080000" cy="533400"/>
          </a:xfrm>
        </p:spPr>
        <p:txBody>
          <a:bodyPr/>
          <a:lstStyle/>
          <a:p>
            <a:pPr marL="0" indent="0" eaLnBrk="1" hangingPunct="1">
              <a:lnSpc>
                <a:spcPct val="90000"/>
              </a:lnSpc>
              <a:buNone/>
            </a:pPr>
            <a:r>
              <a:rPr lang="en-US" altLang="en-US" sz="2000" b="1" dirty="0"/>
              <a:t>Los Angeles</a:t>
            </a:r>
            <a:r>
              <a:rPr lang="en-US" altLang="en-US" sz="2000" dirty="0"/>
              <a:t> / Century Boulevard </a:t>
            </a:r>
            <a:endParaRPr lang="en-US" altLang="en-US" dirty="0"/>
          </a:p>
        </p:txBody>
      </p:sp>
      <p:sp>
        <p:nvSpPr>
          <p:cNvPr id="6" name="Slide Number Placeholder 5"/>
          <p:cNvSpPr>
            <a:spLocks noGrp="1"/>
          </p:cNvSpPr>
          <p:nvPr>
            <p:ph type="sldNum" sz="quarter" idx="4294967295"/>
          </p:nvPr>
        </p:nvSpPr>
        <p:spPr/>
        <p:txBody>
          <a:bodyPr/>
          <a:lstStyle/>
          <a:p>
            <a:endParaRPr lang="en-US" altLang="en-US"/>
          </a:p>
          <a:p>
            <a:endParaRPr lang="en-US" altLang="en-US"/>
          </a:p>
          <a:p>
            <a:fld id="{1558342D-5FAE-4C8C-8359-B55827DF0797}" type="slidenum">
              <a:rPr lang="en-US" altLang="en-US" smtClean="0"/>
              <a:pPr/>
              <a:t>9</a:t>
            </a:fld>
            <a:endParaRPr lang="en-US" altLang="en-US" dirty="0"/>
          </a:p>
        </p:txBody>
      </p:sp>
      <p:pic>
        <p:nvPicPr>
          <p:cNvPr id="7" name="Picture 6"/>
          <p:cNvPicPr>
            <a:picLocks noChangeAspect="1"/>
          </p:cNvPicPr>
          <p:nvPr/>
        </p:nvPicPr>
        <p:blipFill rotWithShape="1">
          <a:blip r:embed="rId3"/>
          <a:srcRect r="2931" b="10697"/>
          <a:stretch/>
        </p:blipFill>
        <p:spPr>
          <a:xfrm>
            <a:off x="5105400" y="6096"/>
            <a:ext cx="7086600" cy="4210163"/>
          </a:xfrm>
          <a:prstGeom prst="rect">
            <a:avLst/>
          </a:prstGeom>
        </p:spPr>
      </p:pic>
      <p:sp>
        <p:nvSpPr>
          <p:cNvPr id="8" name="Rectangle 7"/>
          <p:cNvSpPr/>
          <p:nvPr/>
        </p:nvSpPr>
        <p:spPr>
          <a:xfrm>
            <a:off x="0" y="0"/>
            <a:ext cx="5105400" cy="6570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685800" y="1663115"/>
            <a:ext cx="35052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Parker in Southern California</a:t>
            </a:r>
            <a:endParaRPr kumimoji="0" lang="en-US" sz="4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defRPr/>
            </a:pPr>
            <a:r>
              <a:rPr lang="en-US" sz="2400" dirty="0">
                <a:solidFill>
                  <a:schemeClr val="bg1"/>
                </a:solidFill>
                <a:latin typeface="Arial" panose="020B0604020202020204" pitchFamily="34" charset="0"/>
                <a:cs typeface="Arial" panose="020B0604020202020204" pitchFamily="34" charset="0"/>
              </a:rPr>
              <a:t>Home to the booming aviation industry </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in the ‘50s</a:t>
            </a:r>
            <a:b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rPr>
            </a:b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j-ea"/>
              <a:cs typeface="Arial" panose="020B0604020202020204" pitchFamily="34" charset="0"/>
            </a:endParaRPr>
          </a:p>
        </p:txBody>
      </p:sp>
      <p:sp>
        <p:nvSpPr>
          <p:cNvPr id="10" name="TextBox 9"/>
          <p:cNvSpPr txBox="1"/>
          <p:nvPr/>
        </p:nvSpPr>
        <p:spPr>
          <a:xfrm>
            <a:off x="381000" y="235995"/>
            <a:ext cx="1905000" cy="338554"/>
          </a:xfrm>
          <a:prstGeom prst="rect">
            <a:avLst/>
          </a:prstGeom>
          <a:noFill/>
        </p:spPr>
        <p:txBody>
          <a:bodyPr wrap="square" rtlCol="0">
            <a:spAutoFit/>
          </a:bodyPr>
          <a:lstStyle/>
          <a:p>
            <a:r>
              <a:rPr lang="en-US" sz="1600" b="1" dirty="0"/>
              <a:t>PARKER HANNIFIN</a:t>
            </a:r>
          </a:p>
        </p:txBody>
      </p:sp>
      <p:sp>
        <p:nvSpPr>
          <p:cNvPr id="11" name="Rectangle 10"/>
          <p:cNvSpPr/>
          <p:nvPr/>
        </p:nvSpPr>
        <p:spPr>
          <a:xfrm>
            <a:off x="-76200" y="228601"/>
            <a:ext cx="2362200" cy="3429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p:cNvSpPr txBox="1">
            <a:spLocks/>
          </p:cNvSpPr>
          <p:nvPr/>
        </p:nvSpPr>
        <p:spPr>
          <a:xfrm>
            <a:off x="0" y="6176963"/>
            <a:ext cx="6678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C98D91-9F82-4175-A5D0-7DCA15CE15DD}"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345868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54262</TotalTime>
  <Words>1665</Words>
  <Application>Microsoft Office PowerPoint</Application>
  <PresentationFormat>Widescreen</PresentationFormat>
  <Paragraphs>368</Paragraphs>
  <Slides>36</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ＭＳ Ｐゴシック</vt:lpstr>
      <vt:lpstr>Airal</vt:lpstr>
      <vt:lpstr>Arial</vt:lpstr>
      <vt:lpstr>Calibri</vt:lpstr>
      <vt:lpstr>Calibri Light</vt:lpstr>
      <vt:lpstr>Times</vt:lpstr>
      <vt:lpstr>Wingdings</vt:lpstr>
      <vt:lpstr>Office Theme</vt:lpstr>
      <vt:lpstr>Image</vt:lpstr>
      <vt:lpstr>Chutes and Ladders: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390,000-square-foot group of buildings on 42 acres in undeveloped Orange County, next to the brand-new 405 freeway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Parker Hannifin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FMU Weekly Update Report Fuel Module Unit (FMU)</dc:title>
  <dc:creator>Guy A Martin</dc:creator>
  <cp:lastModifiedBy>Barry S Draskovich</cp:lastModifiedBy>
  <cp:revision>550</cp:revision>
  <cp:lastPrinted>2017-04-25T17:59:33Z</cp:lastPrinted>
  <dcterms:created xsi:type="dcterms:W3CDTF">2013-09-21T23:10:25Z</dcterms:created>
  <dcterms:modified xsi:type="dcterms:W3CDTF">2017-05-11T11:10:46Z</dcterms:modified>
</cp:coreProperties>
</file>